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4"/>
  </p:notesMasterIdLst>
  <p:sldIdLst>
    <p:sldId id="256" r:id="rId5"/>
    <p:sldId id="384" r:id="rId6"/>
    <p:sldId id="340" r:id="rId7"/>
    <p:sldId id="382" r:id="rId8"/>
    <p:sldId id="359" r:id="rId9"/>
    <p:sldId id="360" r:id="rId10"/>
    <p:sldId id="362" r:id="rId11"/>
    <p:sldId id="361" r:id="rId12"/>
    <p:sldId id="383" r:id="rId13"/>
    <p:sldId id="375"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6" r:id="rId27"/>
    <p:sldId id="377" r:id="rId28"/>
    <p:sldId id="381" r:id="rId29"/>
    <p:sldId id="378" r:id="rId30"/>
    <p:sldId id="380" r:id="rId31"/>
    <p:sldId id="385"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3" autoAdjust="0"/>
    <p:restoredTop sz="94665"/>
  </p:normalViewPr>
  <p:slideViewPr>
    <p:cSldViewPr snapToGrid="0" snapToObjects="1">
      <p:cViewPr varScale="1">
        <p:scale>
          <a:sx n="67" d="100"/>
          <a:sy n="67" d="100"/>
        </p:scale>
        <p:origin x="11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1D2FA-2EFD-44D9-80DC-FB19A0776FE7}" type="datetimeFigureOut">
              <a:rPr lang="en-US" smtClean="0"/>
              <a:t>7/29/2021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67C30-AECA-4F3E-8E2A-4793ED8951C3}" type="slidenum">
              <a:rPr lang="en-US" smtClean="0"/>
              <a:t>‹#›</a:t>
            </a:fld>
            <a:endParaRPr lang="en-US" dirty="0"/>
          </a:p>
        </p:txBody>
      </p:sp>
    </p:spTree>
    <p:extLst>
      <p:ext uri="{BB962C8B-B14F-4D97-AF65-F5344CB8AC3E}">
        <p14:creationId xmlns:p14="http://schemas.microsoft.com/office/powerpoint/2010/main" val="267969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52927" y="2467707"/>
            <a:ext cx="5714228" cy="1073962"/>
          </a:xfrm>
        </p:spPr>
        <p:txBody>
          <a:bodyPr anchor="b">
            <a:noAutofit/>
          </a:bodyPr>
          <a:lstStyle>
            <a:lvl1pPr algn="ctr">
              <a:defRPr sz="3600" b="1" cap="none">
                <a:effectLst/>
                <a:latin typeface="Open Sans" charset="0"/>
                <a:ea typeface="Open Sans" charset="0"/>
                <a:cs typeface="Open Sans" charset="0"/>
              </a:defRPr>
            </a:lvl1pPr>
          </a:lstStyle>
          <a:p>
            <a:r>
              <a:rPr lang="en-US" dirty="0"/>
              <a:t>Click to Edit Master Title style</a:t>
            </a:r>
          </a:p>
        </p:txBody>
      </p:sp>
      <p:sp>
        <p:nvSpPr>
          <p:cNvPr id="3" name="Subtitle 2"/>
          <p:cNvSpPr>
            <a:spLocks noGrp="1"/>
          </p:cNvSpPr>
          <p:nvPr>
            <p:ph type="subTitle" idx="1" hasCustomPrompt="1"/>
          </p:nvPr>
        </p:nvSpPr>
        <p:spPr>
          <a:xfrm>
            <a:off x="1852927" y="3635456"/>
            <a:ext cx="5714228" cy="391421"/>
          </a:xfrm>
        </p:spPr>
        <p:txBody>
          <a:bodyPr anchor="t">
            <a:normAutofit/>
          </a:bodyPr>
          <a:lstStyle>
            <a:lvl1pPr marL="0" indent="0" algn="ctr">
              <a:buNone/>
              <a:defRPr sz="1800" cap="none">
                <a:solidFill>
                  <a:schemeClr val="tx1"/>
                </a:solidFill>
                <a:latin typeface="Open Sans" charset="0"/>
                <a:ea typeface="Open Sans" charset="0"/>
                <a:cs typeface="Open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752311" y="5870576"/>
            <a:ext cx="1212173" cy="377825"/>
          </a:xfrm>
        </p:spPr>
        <p:txBody>
          <a:bodyPr/>
          <a:lstStyle/>
          <a:p>
            <a:fld id="{F90ECD27-B388-FA43-9C69-42E332B29156}" type="datetimeFigureOut">
              <a:rPr lang="en-US" smtClean="0"/>
              <a:t>7/29/2021</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17DD336F-4D98-054F-B475-E0C8EAAB90EF}" type="slidenum">
              <a:rPr lang="en-US" smtClean="0"/>
              <a:t>‹#›</a:t>
            </a:fld>
            <a:endParaRPr lang="en-US" dirty="0"/>
          </a:p>
        </p:txBody>
      </p:sp>
      <p:pic>
        <p:nvPicPr>
          <p:cNvPr id="9" name="Picture 8">
            <a:extLst>
              <a:ext uri="{FF2B5EF4-FFF2-40B4-BE49-F238E27FC236}">
                <a16:creationId xmlns:a16="http://schemas.microsoft.com/office/drawing/2014/main" id="{61BA2279-F717-B649-AD60-8484B3B29575}"/>
              </a:ext>
            </a:extLst>
          </p:cNvPr>
          <p:cNvPicPr>
            <a:picLocks noChangeAspect="1"/>
          </p:cNvPicPr>
          <p:nvPr userDrawn="1"/>
        </p:nvPicPr>
        <p:blipFill>
          <a:blip r:embed="rId3"/>
          <a:stretch>
            <a:fillRect/>
          </a:stretch>
        </p:blipFill>
        <p:spPr>
          <a:xfrm>
            <a:off x="566055" y="612034"/>
            <a:ext cx="3065417" cy="6225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0405" y="1511110"/>
            <a:ext cx="6236677" cy="771957"/>
          </a:xfrm>
        </p:spPr>
        <p:txBody>
          <a:bodyPr/>
          <a:lstStyle>
            <a:lvl1pPr algn="ctr">
              <a:defRPr>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1711629" y="4719189"/>
            <a:ext cx="5714228" cy="391421"/>
          </a:xfrm>
        </p:spPr>
        <p:txBody>
          <a:bodyPr anchor="t">
            <a:normAutofit/>
          </a:bodyPr>
          <a:lstStyle>
            <a:lvl1pPr marL="0" indent="0" algn="ctr">
              <a:buNone/>
              <a:defRPr sz="1800" cap="none">
                <a:solidFill>
                  <a:schemeClr val="bg1"/>
                </a:solidFill>
                <a:latin typeface="Open Sans" charset="0"/>
                <a:ea typeface="Open Sans" charset="0"/>
                <a:cs typeface="Open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EAB1E72D-5121-8447-88D2-2D1753CB5DF1}"/>
              </a:ext>
            </a:extLst>
          </p:cNvPr>
          <p:cNvPicPr>
            <a:picLocks noChangeAspect="1"/>
          </p:cNvPicPr>
          <p:nvPr userDrawn="1"/>
        </p:nvPicPr>
        <p:blipFill>
          <a:blip r:embed="rId3"/>
          <a:stretch>
            <a:fillRect/>
          </a:stretch>
        </p:blipFill>
        <p:spPr>
          <a:xfrm>
            <a:off x="2507982" y="2978109"/>
            <a:ext cx="4121521" cy="83703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ernal 1 ">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ECD27-B388-FA43-9C69-42E332B29156}" type="datetimeFigureOut">
              <a:rPr lang="en-US" smtClean="0"/>
              <a:t>7/29/2021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D336F-4D98-054F-B475-E0C8EAAB90E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308581"/>
            <a:ext cx="7772400" cy="1468800"/>
          </a:xfrm>
        </p:spPr>
        <p:txBody>
          <a:bodyPr anchor="b">
            <a:normAutofit/>
          </a:bodyPr>
          <a:lstStyle>
            <a:lvl1pPr algn="l">
              <a:defRPr sz="3200" b="1" cap="none"/>
            </a:lvl1pPr>
          </a:lstStyle>
          <a:p>
            <a:r>
              <a:rPr lang="en-US" dirty="0"/>
              <a:t>Click to edit master title style</a:t>
            </a:r>
          </a:p>
        </p:txBody>
      </p:sp>
      <p:sp>
        <p:nvSpPr>
          <p:cNvPr id="3" name="Text Placeholder 2"/>
          <p:cNvSpPr>
            <a:spLocks noGrp="1"/>
          </p:cNvSpPr>
          <p:nvPr>
            <p:ph type="body" idx="1" hasCustomPrompt="1"/>
          </p:nvPr>
        </p:nvSpPr>
        <p:spPr>
          <a:xfrm>
            <a:off x="457201" y="4777381"/>
            <a:ext cx="7772400" cy="860400"/>
          </a:xfrm>
        </p:spPr>
        <p:txBody>
          <a:bodyPr anchor="t">
            <a:normAutofit/>
          </a:bodyPr>
          <a:lstStyle>
            <a:lvl1pPr marL="0" indent="0" algn="l">
              <a:buNone/>
              <a:defRPr sz="1800" cap="none">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90ECD27-B388-FA43-9C69-42E332B29156}" type="datetimeFigureOut">
              <a:rPr lang="en-US" smtClean="0"/>
              <a:t>7/29/2021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D336F-4D98-054F-B475-E0C8EAAB90E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nal 2">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005EB8"/>
                </a:solidFill>
              </a:defRPr>
            </a:lvl1pPr>
          </a:lstStyle>
          <a:p>
            <a:fld id="{F90ECD27-B388-FA43-9C69-42E332B29156}" type="datetimeFigureOut">
              <a:rPr lang="en-US" smtClean="0"/>
              <a:pPr/>
              <a:t>7/29/2021</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7" name="Rectangle 6"/>
          <p:cNvSpPr/>
          <p:nvPr userDrawn="1"/>
        </p:nvSpPr>
        <p:spPr>
          <a:xfrm>
            <a:off x="0" y="0"/>
            <a:ext cx="4067908"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2" name="Title 1"/>
          <p:cNvSpPr>
            <a:spLocks noGrp="1"/>
          </p:cNvSpPr>
          <p:nvPr>
            <p:ph type="title"/>
          </p:nvPr>
        </p:nvSpPr>
        <p:spPr>
          <a:xfrm>
            <a:off x="275493" y="375749"/>
            <a:ext cx="3516922" cy="1456267"/>
          </a:xfrm>
        </p:spPr>
        <p:txBody>
          <a:bodyPr/>
          <a:lstStyle>
            <a:lvl1pPr>
              <a:defRPr>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9BBF336F-7BB0-C74B-984A-716525C2B236}"/>
              </a:ext>
            </a:extLst>
          </p:cNvPr>
          <p:cNvSpPr>
            <a:spLocks noGrp="1"/>
          </p:cNvSpPr>
          <p:nvPr>
            <p:ph idx="1"/>
          </p:nvPr>
        </p:nvSpPr>
        <p:spPr>
          <a:xfrm>
            <a:off x="275493" y="2026729"/>
            <a:ext cx="3489158" cy="3649133"/>
          </a:xfrm>
          <a:prstGeom prst="rect">
            <a:avLst/>
          </a:prstGeom>
        </p:spPr>
        <p:txBody>
          <a:bodyPr vert="horz" lIns="91440" tIns="45720" rIns="91440" bIns="45720" rtlCol="0" anchor="ctr">
            <a:norm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297114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nal 3">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AFD4D9-5603-D74D-BDB0-F3A36E09D506}"/>
              </a:ext>
            </a:extLst>
          </p:cNvPr>
          <p:cNvSpPr/>
          <p:nvPr userDrawn="1"/>
        </p:nvSpPr>
        <p:spPr>
          <a:xfrm>
            <a:off x="0" y="0"/>
            <a:ext cx="9144000" cy="111695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lvl1pPr>
              <a:defRPr>
                <a:solidFill>
                  <a:srgbClr val="005EB8"/>
                </a:solidFill>
              </a:defRPr>
            </a:lvl1pPr>
          </a:lstStyle>
          <a:p>
            <a:fld id="{F90ECD27-B388-FA43-9C69-42E332B29156}" type="datetimeFigureOut">
              <a:rPr lang="en-US" smtClean="0"/>
              <a:pPr/>
              <a:t>7/29/2021</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rgbClr val="005EB8"/>
                </a:solidFill>
              </a:defRPr>
            </a:lvl1pPr>
          </a:lstStyle>
          <a:p>
            <a:endParaRPr lang="en-US" dirty="0"/>
          </a:p>
        </p:txBody>
      </p:sp>
      <p:sp>
        <p:nvSpPr>
          <p:cNvPr id="2" name="Title 1"/>
          <p:cNvSpPr>
            <a:spLocks noGrp="1"/>
          </p:cNvSpPr>
          <p:nvPr>
            <p:ph type="title"/>
          </p:nvPr>
        </p:nvSpPr>
        <p:spPr>
          <a:xfrm>
            <a:off x="275492" y="286050"/>
            <a:ext cx="8212016" cy="771957"/>
          </a:xfrm>
        </p:spPr>
        <p:txBody>
          <a:bodyPr/>
          <a:lstStyle>
            <a:lvl1pPr>
              <a:defRPr>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9FB5A108-528E-A849-B31D-D3D3E787F954}"/>
              </a:ext>
            </a:extLst>
          </p:cNvPr>
          <p:cNvSpPr>
            <a:spLocks noGrp="1"/>
          </p:cNvSpPr>
          <p:nvPr>
            <p:ph idx="1"/>
          </p:nvPr>
        </p:nvSpPr>
        <p:spPr>
          <a:xfrm>
            <a:off x="275493" y="2026729"/>
            <a:ext cx="3489158" cy="3649133"/>
          </a:xfrm>
          <a:prstGeom prst="rect">
            <a:avLst/>
          </a:prstGeom>
        </p:spPr>
        <p:txBody>
          <a:bodyPr vert="horz" lIns="91440" tIns="45720" rIns="91440" bIns="45720" rtlCol="0" anchor="ctr">
            <a:normAutofit/>
          </a:bodyPr>
          <a:lstStyle>
            <a:lvl1pPr marL="285750" indent="-285750">
              <a:buClr>
                <a:srgbClr val="005EB8"/>
              </a:buClr>
              <a:buFont typeface="Arial" panose="020B0604020202020204" pitchFamily="34" charset="0"/>
              <a:buChar char="•"/>
              <a:defRPr>
                <a:solidFill>
                  <a:srgbClr val="005EB8"/>
                </a:solidFill>
              </a:defRPr>
            </a:lvl1pPr>
            <a:lvl2pPr marL="742950" indent="-285750">
              <a:buClr>
                <a:srgbClr val="005EB8"/>
              </a:buClr>
              <a:buFont typeface="Arial" panose="020B0604020202020204" pitchFamily="34" charset="0"/>
              <a:buChar char="•"/>
              <a:defRPr>
                <a:solidFill>
                  <a:srgbClr val="005EB8"/>
                </a:solidFill>
              </a:defRPr>
            </a:lvl2pPr>
            <a:lvl3pPr marL="1200150" indent="-285750">
              <a:buClr>
                <a:srgbClr val="005EB8"/>
              </a:buClr>
              <a:buFont typeface="Arial" panose="020B0604020202020204" pitchFamily="34" charset="0"/>
              <a:buChar char="•"/>
              <a:defRPr>
                <a:solidFill>
                  <a:srgbClr val="005EB8"/>
                </a:solidFill>
              </a:defRPr>
            </a:lvl3pPr>
            <a:lvl4pPr marL="1657350" indent="-285750">
              <a:buClr>
                <a:srgbClr val="005EB8"/>
              </a:buClr>
              <a:buFont typeface="Arial" panose="020B0604020202020204" pitchFamily="34" charset="0"/>
              <a:buChar char="•"/>
              <a:defRPr>
                <a:solidFill>
                  <a:srgbClr val="005EB8"/>
                </a:solidFill>
              </a:defRPr>
            </a:lvl4pPr>
            <a:lvl5pPr marL="2114550" indent="-285750">
              <a:buClr>
                <a:srgbClr val="005EB8"/>
              </a:buClr>
              <a:buFont typeface="Arial" panose="020B0604020202020204" pitchFamily="34" charset="0"/>
              <a:buChar cha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083B6C0C-3BD1-1644-9205-6DC02FC6BC2B}"/>
              </a:ext>
            </a:extLst>
          </p:cNvPr>
          <p:cNvPicPr>
            <a:picLocks noChangeAspect="1"/>
          </p:cNvPicPr>
          <p:nvPr userDrawn="1"/>
        </p:nvPicPr>
        <p:blipFill>
          <a:blip r:embed="rId2"/>
          <a:stretch>
            <a:fillRect/>
          </a:stretch>
        </p:blipFill>
        <p:spPr>
          <a:xfrm>
            <a:off x="7077779" y="438414"/>
            <a:ext cx="1685221" cy="3422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nal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US"/>
              <a:t>Click to edit Master title style</a:t>
            </a:r>
          </a:p>
        </p:txBody>
      </p:sp>
      <p:sp>
        <p:nvSpPr>
          <p:cNvPr id="10" name="Date Placeholder 2"/>
          <p:cNvSpPr>
            <a:spLocks noGrp="1"/>
          </p:cNvSpPr>
          <p:nvPr>
            <p:ph type="dt" sz="half" idx="10"/>
          </p:nvPr>
        </p:nvSpPr>
        <p:spPr>
          <a:xfrm>
            <a:off x="6523712" y="5870576"/>
            <a:ext cx="1212173" cy="377825"/>
          </a:xfrm>
        </p:spPr>
        <p:txBody>
          <a:bodyPr/>
          <a:lstStyle>
            <a:lvl1pPr>
              <a:defRPr>
                <a:solidFill>
                  <a:srgbClr val="005EB8"/>
                </a:solidFill>
              </a:defRPr>
            </a:lvl1pPr>
          </a:lstStyle>
          <a:p>
            <a:fld id="{F90ECD27-B388-FA43-9C69-42E332B29156}" type="datetimeFigureOut">
              <a:rPr lang="en-US" smtClean="0"/>
              <a:pPr/>
              <a:t>7/29/2021</a:t>
            </a:fld>
            <a:endParaRPr lang="en-US" dirty="0"/>
          </a:p>
        </p:txBody>
      </p:sp>
      <p:sp>
        <p:nvSpPr>
          <p:cNvPr id="11" name="Slide Number Placeholder 4"/>
          <p:cNvSpPr>
            <a:spLocks noGrp="1"/>
          </p:cNvSpPr>
          <p:nvPr>
            <p:ph type="sldNum" sz="quarter" idx="12"/>
          </p:nvPr>
        </p:nvSpPr>
        <p:spPr>
          <a:xfrm>
            <a:off x="7812085" y="5870576"/>
            <a:ext cx="417516" cy="377825"/>
          </a:xfrm>
        </p:spPr>
        <p:txBody>
          <a:bodyPr/>
          <a:lstStyle>
            <a:lvl1pPr>
              <a:defRPr>
                <a:solidFill>
                  <a:srgbClr val="005EB8"/>
                </a:solidFill>
              </a:defRPr>
            </a:lvl1pPr>
          </a:lstStyle>
          <a:p>
            <a:fld id="{17DD336F-4D98-054F-B475-E0C8EAAB90EF}" type="slidenum">
              <a:rPr lang="en-US" smtClean="0"/>
              <a:pPr/>
              <a:t>‹#›</a:t>
            </a:fld>
            <a:endParaRPr lang="en-US" dirty="0"/>
          </a:p>
        </p:txBody>
      </p:sp>
      <p:sp>
        <p:nvSpPr>
          <p:cNvPr id="12" name="Footer Placeholder 3"/>
          <p:cNvSpPr>
            <a:spLocks noGrp="1"/>
          </p:cNvSpPr>
          <p:nvPr>
            <p:ph type="ftr" sz="quarter" idx="11"/>
          </p:nvPr>
        </p:nvSpPr>
        <p:spPr>
          <a:xfrm>
            <a:off x="457200" y="5870576"/>
            <a:ext cx="5990311" cy="377825"/>
          </a:xfrm>
        </p:spPr>
        <p:txBody>
          <a:bodyPr/>
          <a:lstStyle>
            <a:lvl1pPr>
              <a:defRPr>
                <a:solidFill>
                  <a:srgbClr val="005EB8"/>
                </a:solidFill>
              </a:defRPr>
            </a:lvl1pPr>
          </a:lstStyle>
          <a:p>
            <a:endParaRPr lang="en-US" dirty="0"/>
          </a:p>
        </p:txBody>
      </p:sp>
      <p:sp>
        <p:nvSpPr>
          <p:cNvPr id="7" name="Text Placeholder 2">
            <a:extLst>
              <a:ext uri="{FF2B5EF4-FFF2-40B4-BE49-F238E27FC236}">
                <a16:creationId xmlns:a16="http://schemas.microsoft.com/office/drawing/2014/main" id="{2ABEC199-CA10-7349-BBBD-D0DB07A338AD}"/>
              </a:ext>
            </a:extLst>
          </p:cNvPr>
          <p:cNvSpPr>
            <a:spLocks noGrp="1"/>
          </p:cNvSpPr>
          <p:nvPr>
            <p:ph idx="1"/>
          </p:nvPr>
        </p:nvSpPr>
        <p:spPr>
          <a:xfrm>
            <a:off x="457200" y="2143655"/>
            <a:ext cx="3489158" cy="3649133"/>
          </a:xfrm>
          <a:prstGeom prst="rect">
            <a:avLst/>
          </a:prstGeom>
        </p:spPr>
        <p:txBody>
          <a:bodyPr vert="horz" lIns="91440" tIns="45720" rIns="91440" bIns="45720" rtlCol="0" anchor="ctr">
            <a:normAutofit/>
          </a:bodyPr>
          <a:lstStyle>
            <a:lvl1pPr marL="285750" indent="-285750">
              <a:buClr>
                <a:srgbClr val="005EB8"/>
              </a:buClr>
              <a:buFont typeface="Arial" panose="020B0604020202020204" pitchFamily="34" charset="0"/>
              <a:buChar char="•"/>
              <a:defRPr>
                <a:solidFill>
                  <a:srgbClr val="005EB8"/>
                </a:solidFill>
              </a:defRPr>
            </a:lvl1pPr>
            <a:lvl2pPr marL="742950" indent="-285750">
              <a:buClr>
                <a:srgbClr val="005EB8"/>
              </a:buClr>
              <a:buFont typeface="Arial" panose="020B0604020202020204" pitchFamily="34" charset="0"/>
              <a:buChar char="•"/>
              <a:defRPr>
                <a:solidFill>
                  <a:srgbClr val="005EB8"/>
                </a:solidFill>
              </a:defRPr>
            </a:lvl2pPr>
            <a:lvl3pPr marL="1200150" indent="-285750">
              <a:buClr>
                <a:srgbClr val="005EB8"/>
              </a:buClr>
              <a:buFont typeface="Arial" panose="020B0604020202020204" pitchFamily="34" charset="0"/>
              <a:buChar char="•"/>
              <a:defRPr>
                <a:solidFill>
                  <a:srgbClr val="005EB8"/>
                </a:solidFill>
              </a:defRPr>
            </a:lvl3pPr>
            <a:lvl4pPr marL="1657350" indent="-285750">
              <a:buClr>
                <a:srgbClr val="005EB8"/>
              </a:buClr>
              <a:buFont typeface="Arial" panose="020B0604020202020204" pitchFamily="34" charset="0"/>
              <a:buChar char="•"/>
              <a:defRPr>
                <a:solidFill>
                  <a:srgbClr val="005EB8"/>
                </a:solidFill>
              </a:defRPr>
            </a:lvl4pPr>
            <a:lvl5pPr marL="2114550" indent="-285750">
              <a:buClr>
                <a:srgbClr val="005EB8"/>
              </a:buClr>
              <a:buFont typeface="Arial" panose="020B0604020202020204" pitchFamily="34" charset="0"/>
              <a:buChar cha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893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l 5">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602C66-5B12-1248-BAB8-CD44103D240E}"/>
              </a:ext>
            </a:extLst>
          </p:cNvPr>
          <p:cNvSpPr/>
          <p:nvPr userDrawn="1"/>
        </p:nvSpPr>
        <p:spPr>
          <a:xfrm>
            <a:off x="0" y="0"/>
            <a:ext cx="9144000" cy="111695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058ADB9-ECD6-F943-B8FD-F9271FA9543E}"/>
              </a:ext>
            </a:extLst>
          </p:cNvPr>
          <p:cNvPicPr>
            <a:picLocks noChangeAspect="1"/>
          </p:cNvPicPr>
          <p:nvPr userDrawn="1"/>
        </p:nvPicPr>
        <p:blipFill>
          <a:blip r:embed="rId2"/>
          <a:stretch>
            <a:fillRect/>
          </a:stretch>
        </p:blipFill>
        <p:spPr>
          <a:xfrm>
            <a:off x="7077779" y="438414"/>
            <a:ext cx="1685221" cy="342248"/>
          </a:xfrm>
          <a:prstGeom prst="rect">
            <a:avLst/>
          </a:prstGeom>
        </p:spPr>
      </p:pic>
      <p:sp>
        <p:nvSpPr>
          <p:cNvPr id="3" name="Date Placeholder 2"/>
          <p:cNvSpPr>
            <a:spLocks noGrp="1"/>
          </p:cNvSpPr>
          <p:nvPr>
            <p:ph type="dt" sz="half" idx="10"/>
          </p:nvPr>
        </p:nvSpPr>
        <p:spPr/>
        <p:txBody>
          <a:bodyPr/>
          <a:lstStyle>
            <a:lvl1pPr>
              <a:defRPr>
                <a:solidFill>
                  <a:srgbClr val="005EB8"/>
                </a:solidFill>
              </a:defRPr>
            </a:lvl1pPr>
          </a:lstStyle>
          <a:p>
            <a:fld id="{F90ECD27-B388-FA43-9C69-42E332B29156}" type="datetimeFigureOut">
              <a:rPr lang="en-US" smtClean="0"/>
              <a:pPr/>
              <a:t>7/29/2021</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rgbClr val="005EB8"/>
                </a:solidFill>
              </a:defRPr>
            </a:lvl1pPr>
          </a:lstStyle>
          <a:p>
            <a:endParaRPr lang="en-US" dirty="0"/>
          </a:p>
        </p:txBody>
      </p:sp>
      <p:sp>
        <p:nvSpPr>
          <p:cNvPr id="2" name="Title 1"/>
          <p:cNvSpPr>
            <a:spLocks noGrp="1"/>
          </p:cNvSpPr>
          <p:nvPr>
            <p:ph type="title"/>
          </p:nvPr>
        </p:nvSpPr>
        <p:spPr>
          <a:xfrm>
            <a:off x="275492" y="231814"/>
            <a:ext cx="8212016" cy="771957"/>
          </a:xfrm>
        </p:spPr>
        <p:txBody>
          <a:bodyPr/>
          <a:lstStyle>
            <a:lvl1pPr>
              <a:defRPr>
                <a:solidFill>
                  <a:schemeClr val="bg1"/>
                </a:solidFill>
              </a:defRPr>
            </a:lvl1pPr>
          </a:lstStyle>
          <a:p>
            <a:r>
              <a:rPr lang="en-US" dirty="0"/>
              <a:t>Click to edit Master title style</a:t>
            </a:r>
          </a:p>
        </p:txBody>
      </p:sp>
      <p:sp>
        <p:nvSpPr>
          <p:cNvPr id="15" name="Text Placeholder 2"/>
          <p:cNvSpPr>
            <a:spLocks noGrp="1"/>
          </p:cNvSpPr>
          <p:nvPr>
            <p:ph type="body" idx="1"/>
          </p:nvPr>
        </p:nvSpPr>
        <p:spPr>
          <a:xfrm>
            <a:off x="869918" y="2489200"/>
            <a:ext cx="3633502" cy="759290"/>
          </a:xfrm>
        </p:spPr>
        <p:txBody>
          <a:bodyPr anchor="b">
            <a:noAutofit/>
          </a:bodyPr>
          <a:lstStyle>
            <a:lvl1pPr marL="0" indent="0">
              <a:buNone/>
              <a:defRPr sz="24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3"/>
          <p:cNvSpPr>
            <a:spLocks noGrp="1"/>
          </p:cNvSpPr>
          <p:nvPr>
            <p:ph sz="half" idx="2"/>
          </p:nvPr>
        </p:nvSpPr>
        <p:spPr>
          <a:xfrm>
            <a:off x="866440" y="3248490"/>
            <a:ext cx="3636980" cy="2771311"/>
          </a:xfrm>
        </p:spPr>
        <p:txBody>
          <a:bodyPr>
            <a:normAutofit/>
          </a:bodyPr>
          <a:lstStyle>
            <a:lvl1pPr>
              <a:defRPr>
                <a:solidFill>
                  <a:srgbClr val="005EB8"/>
                </a:solidFill>
              </a:defRPr>
            </a:lvl1pPr>
            <a:lvl2pPr>
              <a:defRPr>
                <a:solidFill>
                  <a:srgbClr val="005EB8"/>
                </a:solidFill>
              </a:defRPr>
            </a:lvl2pPr>
            <a:lvl3pPr>
              <a:defRPr>
                <a:solidFill>
                  <a:srgbClr val="005EB8"/>
                </a:solidFill>
              </a:defRPr>
            </a:lvl3pPr>
            <a:lvl4pPr>
              <a:defRPr>
                <a:solidFill>
                  <a:srgbClr val="005EB8"/>
                </a:solidFill>
              </a:defRPr>
            </a:lvl4pPr>
            <a:lvl5pP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3"/>
          </p:nvPr>
        </p:nvSpPr>
        <p:spPr>
          <a:xfrm>
            <a:off x="4640581" y="2489200"/>
            <a:ext cx="3636979" cy="756635"/>
          </a:xfrm>
        </p:spPr>
        <p:txBody>
          <a:bodyPr anchor="b">
            <a:noAutofit/>
          </a:bodyPr>
          <a:lstStyle>
            <a:lvl1pPr marL="0" indent="0">
              <a:buNone/>
              <a:defRPr sz="24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5"/>
          <p:cNvSpPr>
            <a:spLocks noGrp="1"/>
          </p:cNvSpPr>
          <p:nvPr>
            <p:ph sz="quarter" idx="4"/>
          </p:nvPr>
        </p:nvSpPr>
        <p:spPr>
          <a:xfrm>
            <a:off x="4640581" y="3245835"/>
            <a:ext cx="3636980" cy="2773967"/>
          </a:xfrm>
        </p:spPr>
        <p:txBody>
          <a:bodyPr>
            <a:normAutofit/>
          </a:bodyPr>
          <a:lstStyle>
            <a:lvl1pPr>
              <a:defRPr>
                <a:solidFill>
                  <a:srgbClr val="005EB8"/>
                </a:solidFill>
              </a:defRPr>
            </a:lvl1pPr>
            <a:lvl2pPr>
              <a:defRPr>
                <a:solidFill>
                  <a:srgbClr val="005EB8"/>
                </a:solidFill>
              </a:defRPr>
            </a:lvl2pPr>
            <a:lvl3pPr>
              <a:defRPr>
                <a:solidFill>
                  <a:srgbClr val="005EB8"/>
                </a:solidFill>
              </a:defRPr>
            </a:lvl3pPr>
            <a:lvl4pPr>
              <a:defRPr>
                <a:solidFill>
                  <a:srgbClr val="005EB8"/>
                </a:solidFill>
              </a:defRPr>
            </a:lvl4pPr>
            <a:lvl5pP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Open Sans" charset="0"/>
                <a:ea typeface="Open Sans" charset="0"/>
                <a:cs typeface="Open Sans" charset="0"/>
              </a:defRPr>
            </a:lvl1pPr>
          </a:lstStyle>
          <a:p>
            <a:fld id="{F90ECD27-B388-FA43-9C69-42E332B29156}" type="datetimeFigureOut">
              <a:rPr lang="en-US" smtClean="0"/>
              <a:pPr/>
              <a:t>7/29/2021</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Open Sans" charset="0"/>
                <a:ea typeface="Open Sans" charset="0"/>
                <a:cs typeface="Open Sans" charset="0"/>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Open Sans" charset="0"/>
                <a:ea typeface="Open Sans" charset="0"/>
                <a:cs typeface="Open Sans" charset="0"/>
              </a:defRPr>
            </a:lvl1pPr>
          </a:lstStyle>
          <a:p>
            <a:fld id="{17DD336F-4D98-054F-B475-E0C8EAAB90EF}" type="slidenum">
              <a:rPr lang="en-US" smtClean="0"/>
              <a:pPr/>
              <a:t>‹#›</a:t>
            </a:fld>
            <a:endParaRPr lang="en-US" dirty="0"/>
          </a:p>
        </p:txBody>
      </p:sp>
    </p:spTree>
    <p:extLst>
      <p:ext uri="{BB962C8B-B14F-4D97-AF65-F5344CB8AC3E}">
        <p14:creationId xmlns:p14="http://schemas.microsoft.com/office/powerpoint/2010/main" val="767801052"/>
      </p:ext>
    </p:extLst>
  </p:cSld>
  <p:clrMap bg1="dk1" tx1="lt1" bg2="dk2" tx2="lt2" accent1="accent1" accent2="accent2" accent3="accent3" accent4="accent4" accent5="accent5" accent6="accent6" hlink="hlink" folHlink="folHlink"/>
  <p:sldLayoutIdLst>
    <p:sldLayoutId id="2147483673" r:id="rId1"/>
    <p:sldLayoutId id="2147483678" r:id="rId2"/>
    <p:sldLayoutId id="2147483674" r:id="rId3"/>
    <p:sldLayoutId id="2147483675" r:id="rId4"/>
    <p:sldLayoutId id="2147483676" r:id="rId5"/>
    <p:sldLayoutId id="2147483677" r:id="rId6"/>
    <p:sldLayoutId id="2147483680" r:id="rId7"/>
    <p:sldLayoutId id="2147483679" r:id="rId8"/>
  </p:sldLayoutIdLst>
  <p:txStyles>
    <p:titleStyle>
      <a:lvl1pPr algn="l" defTabSz="457200" rtl="0" eaLnBrk="1" latinLnBrk="0" hangingPunct="1">
        <a:spcBef>
          <a:spcPct val="0"/>
        </a:spcBef>
        <a:buNone/>
        <a:defRPr sz="3200" b="1" kern="1200" cap="none">
          <a:ln w="3175" cmpd="sng">
            <a:noFill/>
          </a:ln>
          <a:solidFill>
            <a:schemeClr val="tx1"/>
          </a:solidFill>
          <a:effectLst/>
          <a:latin typeface="Open Sans" charset="0"/>
          <a:ea typeface="Open Sans" charset="0"/>
          <a:cs typeface="Open Sans"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Open Sans" charset="0"/>
          <a:ea typeface="Open Sans" charset="0"/>
          <a:cs typeface="Open Sans" charset="0"/>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Open Sans" charset="0"/>
          <a:ea typeface="Open Sans" charset="0"/>
          <a:cs typeface="Open Sans" charset="0"/>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Open Sans" charset="0"/>
          <a:ea typeface="Open Sans" charset="0"/>
          <a:cs typeface="Open Sans" charset="0"/>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Open Sans" charset="0"/>
          <a:ea typeface="Open Sans" charset="0"/>
          <a:cs typeface="Open Sans" charset="0"/>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Open Sans" charset="0"/>
          <a:ea typeface="Open Sans" charset="0"/>
          <a:cs typeface="Open Sans"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mailto:dssehvp@pwcgov.or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mailto:DSSEHVP@pwcgov.org"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926" y="1860143"/>
            <a:ext cx="5714228" cy="2339252"/>
          </a:xfrm>
        </p:spPr>
        <p:txBody>
          <a:bodyPr/>
          <a:lstStyle/>
          <a:p>
            <a:r>
              <a:rPr lang="en-US" dirty="0"/>
              <a:t>Emergency Housing Voucher Program </a:t>
            </a:r>
            <a:br>
              <a:rPr lang="en-US" dirty="0"/>
            </a:br>
            <a:r>
              <a:rPr lang="en-US" dirty="0"/>
              <a:t>Prince William County &amp; City of Manassas</a:t>
            </a:r>
          </a:p>
        </p:txBody>
      </p:sp>
      <p:sp>
        <p:nvSpPr>
          <p:cNvPr id="3" name="Subtitle 2"/>
          <p:cNvSpPr>
            <a:spLocks noGrp="1"/>
          </p:cNvSpPr>
          <p:nvPr>
            <p:ph type="subTitle" idx="1"/>
          </p:nvPr>
        </p:nvSpPr>
        <p:spPr>
          <a:xfrm>
            <a:off x="1543926" y="4997857"/>
            <a:ext cx="5714228" cy="391421"/>
          </a:xfrm>
        </p:spPr>
        <p:txBody>
          <a:bodyPr/>
          <a:lstStyle/>
          <a:p>
            <a:r>
              <a:rPr lang="en-US" dirty="0"/>
              <a:t>July 29, 2021 </a:t>
            </a:r>
          </a:p>
        </p:txBody>
      </p:sp>
    </p:spTree>
    <p:extLst>
      <p:ext uri="{BB962C8B-B14F-4D97-AF65-F5344CB8AC3E}">
        <p14:creationId xmlns:p14="http://schemas.microsoft.com/office/powerpoint/2010/main" val="1144968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Background – cont.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0" indent="0">
              <a:buNone/>
            </a:pPr>
            <a:r>
              <a:rPr lang="en-US" sz="3600" b="1" dirty="0"/>
              <a:t>Two Phase Process: </a:t>
            </a:r>
          </a:p>
          <a:p>
            <a:pPr marL="800100" lvl="1" indent="-342900" algn="just">
              <a:lnSpc>
                <a:spcPct val="115000"/>
              </a:lnSpc>
              <a:spcAft>
                <a:spcPts val="0"/>
              </a:spcAft>
              <a:buFont typeface="+mj-lt"/>
              <a:buAutoNum type="arabicPeriod"/>
            </a:pPr>
            <a:r>
              <a:rPr lang="en-US" sz="18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rPr>
              <a:t>Application process with the PWA CoC; and </a:t>
            </a:r>
          </a:p>
          <a:p>
            <a:pPr marL="800100" lvl="1" indent="-342900" algn="just">
              <a:lnSpc>
                <a:spcPct val="115000"/>
              </a:lnSpc>
              <a:spcAft>
                <a:spcPts val="0"/>
              </a:spcAft>
              <a:buFont typeface="+mj-lt"/>
              <a:buAutoNum type="arabicPeriod"/>
            </a:pPr>
            <a:endParaRPr lang="en-US" sz="18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lgn="just">
              <a:lnSpc>
                <a:spcPct val="115000"/>
              </a:lnSpc>
              <a:spcAft>
                <a:spcPts val="0"/>
              </a:spcAft>
              <a:buFont typeface="+mj-lt"/>
              <a:buAutoNum type="arabicPeriod"/>
            </a:pPr>
            <a:r>
              <a:rPr lang="en-US"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Processing of the voucher with the Office of Housing and Community Development (OHCD).</a:t>
            </a:r>
          </a:p>
          <a:p>
            <a:pPr marL="800100" lvl="1" indent="-342900" algn="just">
              <a:lnSpc>
                <a:spcPct val="115000"/>
              </a:lnSpc>
              <a:spcAft>
                <a:spcPts val="0"/>
              </a:spcAft>
              <a:buFont typeface="+mj-lt"/>
              <a:buAutoNum type="arabicPeriod"/>
            </a:pPr>
            <a:endParaRPr lang="en-US" sz="18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lgn="just">
              <a:lnSpc>
                <a:spcPct val="115000"/>
              </a:lnSpc>
              <a:spcAft>
                <a:spcPts val="0"/>
              </a:spcAft>
              <a:buFont typeface="+mj-lt"/>
              <a:buAutoNum type="arabicPeriod"/>
            </a:pPr>
            <a:endParaRPr lang="en-US"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gn="just">
              <a:lnSpc>
                <a:spcPct val="115000"/>
              </a:lnSpc>
              <a:spcAft>
                <a:spcPts val="0"/>
              </a:spcAft>
              <a:buFont typeface="+mj-lt"/>
              <a:buAutoNum type="arabicPeriod"/>
            </a:pPr>
            <a:endParaRPr lang="en-US" sz="18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lgn="just">
              <a:lnSpc>
                <a:spcPct val="115000"/>
              </a:lnSpc>
              <a:spcAft>
                <a:spcPts val="0"/>
              </a:spcAft>
              <a:buFont typeface="+mj-lt"/>
              <a:buAutoNum type="arabicPeriod"/>
            </a:pPr>
            <a:endParaRPr lang="en-US" sz="18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0805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Category One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0" indent="0">
              <a:buNone/>
            </a:pPr>
            <a:r>
              <a:rPr lang="en-US" sz="3600" b="1" dirty="0"/>
              <a:t>Individuals and families who meet the definition of homeless: </a:t>
            </a:r>
          </a:p>
          <a:p>
            <a:pPr marL="0" marR="0" indent="0" algn="just">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Homeless means: </a:t>
            </a:r>
          </a:p>
          <a:p>
            <a:pPr marL="0" marR="0" indent="0" algn="just">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None/>
            </a:pPr>
            <a:r>
              <a:rPr lang="en-US" sz="1600" dirty="0">
                <a:effectLst/>
                <a:latin typeface="Calibri" panose="020F0502020204030204" pitchFamily="34" charset="0"/>
                <a:ea typeface="Malgun Gothic" panose="020B0503020000020004" pitchFamily="34" charset="-127"/>
                <a:cs typeface="Times New Roman" panose="02020603050405020304" pitchFamily="18" charset="0"/>
              </a:rPr>
              <a:t>1. An individual or family who lacks a fixed, regular, and adequate nighttime residence, meaning:</a:t>
            </a:r>
          </a:p>
          <a:p>
            <a:pPr marL="742950" marR="0" lvl="1" indent="-285750" algn="just">
              <a:lnSpc>
                <a:spcPct val="115000"/>
              </a:lnSpc>
              <a:spcBef>
                <a:spcPts val="0"/>
              </a:spcBef>
              <a:spcAft>
                <a:spcPts val="0"/>
              </a:spcAft>
              <a:buFont typeface="+mj-lt"/>
              <a:buAutoNum type="alphaLcPeriod"/>
            </a:pPr>
            <a:r>
              <a:rPr lang="en-US" dirty="0">
                <a:effectLst/>
                <a:latin typeface="Calibri" panose="020F0502020204030204" pitchFamily="34" charset="0"/>
                <a:ea typeface="Malgun Gothic" panose="020B0503020000020004" pitchFamily="34" charset="-127"/>
                <a:cs typeface="Times New Roman" panose="02020603050405020304" pitchFamily="18" charset="0"/>
              </a:rPr>
              <a:t>An individual or family with a primary nighttime residence that is a public or private place not designed for or ordinarily used as a regular sleeping accommodation for human beings, including a car, park, abandoned building, bus or train station, airport, or camping ground;</a:t>
            </a:r>
          </a:p>
          <a:p>
            <a:pPr marL="742950" marR="0" lvl="1" indent="-285750" algn="just">
              <a:lnSpc>
                <a:spcPct val="115000"/>
              </a:lnSpc>
              <a:spcBef>
                <a:spcPts val="0"/>
              </a:spcBef>
              <a:spcAft>
                <a:spcPts val="0"/>
              </a:spcAft>
              <a:buFont typeface="+mj-lt"/>
              <a:buAutoNum type="alphaLcPeriod"/>
            </a:pPr>
            <a:r>
              <a:rPr lang="en-US" dirty="0">
                <a:effectLst/>
                <a:latin typeface="Calibri" panose="020F0502020204030204" pitchFamily="34" charset="0"/>
                <a:ea typeface="Malgun Gothic" panose="020B0503020000020004" pitchFamily="34" charset="-127"/>
                <a:cs typeface="Times New Roman" panose="02020603050405020304" pitchFamily="18" charset="0"/>
              </a:rPr>
              <a:t>An individual or family living in a supervised publicly or privately operated shelter designated to provide temporary living arrangements (including congregate shelters, transitional housing, and hotels and motels paid for by charitable organizations or by federal, State, or local government programs for low-income individuals); or</a:t>
            </a:r>
          </a:p>
          <a:p>
            <a:pPr marL="742950" marR="0" lvl="1" indent="-285750" algn="just">
              <a:lnSpc>
                <a:spcPct val="115000"/>
              </a:lnSpc>
              <a:spcBef>
                <a:spcPts val="0"/>
              </a:spcBef>
              <a:spcAft>
                <a:spcPts val="0"/>
              </a:spcAft>
              <a:buFont typeface="+mj-lt"/>
              <a:buAutoNum type="alphaLcPeriod"/>
            </a:pPr>
            <a:r>
              <a:rPr lang="en-US" dirty="0">
                <a:effectLst/>
                <a:latin typeface="Calibri" panose="020F0502020204030204" pitchFamily="34" charset="0"/>
                <a:ea typeface="Malgun Gothic" panose="020B0503020000020004" pitchFamily="34" charset="-127"/>
                <a:cs typeface="Times New Roman" panose="02020603050405020304" pitchFamily="18" charset="0"/>
              </a:rPr>
              <a:t>An individual who is exiting an institution where he or she resided for 90 days or less and who resided in an emergency shelter or place not meant for human habitation immediately before entering that institution.</a:t>
            </a:r>
          </a:p>
          <a:p>
            <a:pPr marL="628650" marR="0" indent="0" algn="just">
              <a:lnSpc>
                <a:spcPct val="115000"/>
              </a:lnSpc>
              <a:spcBef>
                <a:spcPts val="0"/>
              </a:spcBef>
              <a:spcAft>
                <a:spcPts val="0"/>
              </a:spcAft>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lvl="0" indent="0" algn="just">
              <a:lnSpc>
                <a:spcPct val="115000"/>
              </a:lnSpc>
              <a:spcBef>
                <a:spcPts val="0"/>
              </a:spcBef>
              <a:spcAft>
                <a:spcPts val="0"/>
              </a:spcAft>
              <a:buNone/>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68742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Category One – cont.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lnSpcReduction="10000"/>
          </a:bodyPr>
          <a:lstStyle/>
          <a:p>
            <a:pPr marL="0" indent="0">
              <a:buNone/>
            </a:pPr>
            <a:r>
              <a:rPr lang="en-US" sz="3600" b="1" dirty="0"/>
              <a:t>Individuals and families who meet the definition of homeless: </a:t>
            </a:r>
          </a:p>
          <a:p>
            <a:pPr marL="0" marR="0" indent="0" algn="just">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Homeless means:</a:t>
            </a:r>
          </a:p>
          <a:p>
            <a:pPr marL="0" marR="0" indent="0" algn="just">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a:lnSpc>
                <a:spcPct val="115000"/>
              </a:lnSpc>
              <a:spcBef>
                <a:spcPts val="0"/>
              </a:spcBef>
              <a:spcAft>
                <a:spcPts val="0"/>
              </a:spcAft>
              <a:buNone/>
            </a:pPr>
            <a:r>
              <a:rPr lang="en-US" sz="2000" dirty="0">
                <a:effectLst/>
                <a:latin typeface="Calibri" panose="020F0502020204030204" pitchFamily="34" charset="0"/>
                <a:ea typeface="Malgun Gothic" panose="020B0503020000020004" pitchFamily="34" charset="-127"/>
                <a:cs typeface="Times New Roman" panose="02020603050405020304" pitchFamily="18" charset="0"/>
              </a:rPr>
              <a:t>2. An individual or family who will imminently lose their primary nighttime residence, provided that:</a:t>
            </a:r>
          </a:p>
          <a:p>
            <a:pPr marL="0" marR="0" lvl="0" indent="0" algn="just">
              <a:lnSpc>
                <a:spcPct val="115000"/>
              </a:lnSpc>
              <a:spcBef>
                <a:spcPts val="0"/>
              </a:spcBef>
              <a:spcAft>
                <a:spcPts val="0"/>
              </a:spcAft>
              <a:buNone/>
            </a:pPr>
            <a:endParaRPr lang="en-US" sz="20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Malgun Gothic" panose="020B0503020000020004" pitchFamily="34" charset="-127"/>
                <a:cs typeface="Times New Roman" panose="02020603050405020304" pitchFamily="18" charset="0"/>
              </a:rPr>
              <a:t>The primary nighttime residence will be lost within 14 days of the date of application for homeless assistance;</a:t>
            </a: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Malgun Gothic" panose="020B0503020000020004" pitchFamily="34" charset="-127"/>
                <a:cs typeface="Times New Roman" panose="02020603050405020304" pitchFamily="18" charset="0"/>
              </a:rPr>
              <a:t>No subsequent residence has been identified; and</a:t>
            </a:r>
          </a:p>
          <a:p>
            <a:pPr marL="742950" marR="0" lvl="1" indent="-285750" algn="just">
              <a:lnSpc>
                <a:spcPct val="115000"/>
              </a:lnSpc>
              <a:spcBef>
                <a:spcPts val="0"/>
              </a:spcBef>
              <a:spcAft>
                <a:spcPts val="1000"/>
              </a:spcAft>
              <a:buFont typeface="+mj-lt"/>
              <a:buAutoNum type="alphaLcPeriod"/>
            </a:pPr>
            <a:r>
              <a:rPr lang="en-US" sz="2000" dirty="0">
                <a:effectLst/>
                <a:latin typeface="Calibri" panose="020F0502020204030204" pitchFamily="34" charset="0"/>
                <a:ea typeface="Malgun Gothic" panose="020B0503020000020004" pitchFamily="34" charset="-127"/>
                <a:cs typeface="Times New Roman" panose="02020603050405020304" pitchFamily="18" charset="0"/>
              </a:rPr>
              <a:t>The individual or family lacks the resources or support networks, e.g., family, friends, faith-based or other social networks, needed to obtain other permanent housing.</a:t>
            </a:r>
          </a:p>
          <a:p>
            <a:pPr marL="0" marR="0" algn="just">
              <a:spcBef>
                <a:spcPts val="0"/>
              </a:spcBef>
              <a:spcAft>
                <a:spcPts val="0"/>
              </a:spcAft>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lvl="0" indent="0" algn="just">
              <a:lnSpc>
                <a:spcPct val="115000"/>
              </a:lnSpc>
              <a:spcBef>
                <a:spcPts val="0"/>
              </a:spcBef>
              <a:spcAft>
                <a:spcPts val="0"/>
              </a:spcAft>
              <a:buNone/>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23286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Category One – cont.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fontScale="47500" lnSpcReduction="20000"/>
          </a:bodyPr>
          <a:lstStyle/>
          <a:p>
            <a:pPr marL="0" indent="0">
              <a:buNone/>
            </a:pPr>
            <a:r>
              <a:rPr lang="en-US" sz="3600" b="1" dirty="0"/>
              <a:t>Individuals and families who meet the definition of homeless: </a:t>
            </a:r>
          </a:p>
          <a:p>
            <a:pPr marL="0" marR="0" indent="0" algn="just">
              <a:spcBef>
                <a:spcPts val="0"/>
              </a:spcBef>
              <a:spcAft>
                <a:spcPts val="0"/>
              </a:spcAft>
              <a:buNone/>
            </a:pPr>
            <a:r>
              <a:rPr lang="en-US" sz="2900" dirty="0">
                <a:effectLst/>
                <a:latin typeface="Calibri" panose="020F0502020204030204" pitchFamily="34" charset="0"/>
                <a:ea typeface="Calibri" panose="020F0502020204030204" pitchFamily="34" charset="0"/>
                <a:cs typeface="Times New Roman" panose="02020603050405020304" pitchFamily="18" charset="0"/>
              </a:rPr>
              <a:t>Homeless means: </a:t>
            </a:r>
          </a:p>
          <a:p>
            <a:pPr marL="0" marR="0" indent="0" algn="just">
              <a:spcBef>
                <a:spcPts val="0"/>
              </a:spcBef>
              <a:spcAft>
                <a:spcPts val="0"/>
              </a:spcAft>
              <a:buNone/>
            </a:pP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None/>
            </a:pPr>
            <a:r>
              <a:rPr lang="en-US" sz="2900" dirty="0">
                <a:effectLst/>
                <a:latin typeface="Calibri" panose="020F0502020204030204" pitchFamily="34" charset="0"/>
                <a:ea typeface="Malgun Gothic" panose="020B0503020000020004" pitchFamily="34" charset="-127"/>
                <a:cs typeface="Times New Roman" panose="02020603050405020304" pitchFamily="18" charset="0"/>
              </a:rPr>
              <a:t>3. Unaccompanied youth under 25 years of age, or families with children and youth, who do not otherwise qualify as homeless under this definition, but who:</a:t>
            </a:r>
          </a:p>
          <a:p>
            <a:pPr marL="742950" marR="0" lvl="1" indent="-285750" algn="just">
              <a:lnSpc>
                <a:spcPct val="115000"/>
              </a:lnSpc>
              <a:spcBef>
                <a:spcPts val="0"/>
              </a:spcBef>
              <a:spcAft>
                <a:spcPts val="0"/>
              </a:spcAft>
              <a:buFont typeface="+mj-lt"/>
              <a:buAutoNum type="alphaLcPeriod"/>
            </a:pPr>
            <a:r>
              <a:rPr lang="en-US" sz="2900" dirty="0">
                <a:effectLst/>
                <a:latin typeface="Calibri" panose="020F0502020204030204" pitchFamily="34" charset="0"/>
                <a:ea typeface="Malgun Gothic" panose="020B0503020000020004" pitchFamily="34" charset="-127"/>
                <a:cs typeface="Times New Roman" panose="02020603050405020304" pitchFamily="18" charset="0"/>
              </a:rPr>
              <a:t>Are defined as homeless under section 387 of the Runaway and Homeless Youth Act (42 U.S.C. 5732a), section 637 of the Head Start Act (42 U.S.C. 9832), section 41403 of the Violence Against Women Act of 1994 (42 U.S.C. 14043e-2), section 330(h) of the Public Health Service Act (42 U.S.C. 254b(h)), section 3 of the Food and Nutrition Act of 2008 (7 U.S.C. 2012), section 17(b) of the Child Nutrition Act of 1966 (42U.S.C. 1786(b)), or section 725 of the McKinney-Vento Homeless Assistance Act (42 U.S.C. 11434a);</a:t>
            </a:r>
          </a:p>
          <a:p>
            <a:pPr marL="742950" marR="0" lvl="1" indent="-285750" algn="just">
              <a:lnSpc>
                <a:spcPct val="115000"/>
              </a:lnSpc>
              <a:spcBef>
                <a:spcPts val="0"/>
              </a:spcBef>
              <a:spcAft>
                <a:spcPts val="0"/>
              </a:spcAft>
              <a:buFont typeface="+mj-lt"/>
              <a:buAutoNum type="alphaLcPeriod"/>
            </a:pPr>
            <a:r>
              <a:rPr lang="en-US" sz="2900" dirty="0">
                <a:effectLst/>
                <a:latin typeface="Calibri" panose="020F0502020204030204" pitchFamily="34" charset="0"/>
                <a:ea typeface="Malgun Gothic" panose="020B0503020000020004" pitchFamily="34" charset="-127"/>
                <a:cs typeface="Times New Roman" panose="02020603050405020304" pitchFamily="18" charset="0"/>
              </a:rPr>
              <a:t>Have not had a lease, ownership interest, or occupancy agreement in permanent housing at any time during the 60 days immediately preceding the date of application for homeless assistance;</a:t>
            </a:r>
          </a:p>
          <a:p>
            <a:pPr marL="742950" marR="0" lvl="1" indent="-285750" algn="just">
              <a:lnSpc>
                <a:spcPct val="115000"/>
              </a:lnSpc>
              <a:spcBef>
                <a:spcPts val="0"/>
              </a:spcBef>
              <a:spcAft>
                <a:spcPts val="0"/>
              </a:spcAft>
              <a:buFont typeface="+mj-lt"/>
              <a:buAutoNum type="alphaLcPeriod"/>
            </a:pPr>
            <a:r>
              <a:rPr lang="en-US" sz="2900" dirty="0">
                <a:effectLst/>
                <a:latin typeface="Calibri" panose="020F0502020204030204" pitchFamily="34" charset="0"/>
                <a:ea typeface="Malgun Gothic" panose="020B0503020000020004" pitchFamily="34" charset="-127"/>
                <a:cs typeface="Times New Roman" panose="02020603050405020304" pitchFamily="18" charset="0"/>
              </a:rPr>
              <a:t>Have experienced persistent instability as measured by two moves or more during the 60-day period immediately preceding the date of applying for homeless assistance; and</a:t>
            </a:r>
          </a:p>
          <a:p>
            <a:pPr marL="742950" marR="0" lvl="1" indent="-285750" algn="just">
              <a:lnSpc>
                <a:spcPct val="115000"/>
              </a:lnSpc>
              <a:spcBef>
                <a:spcPts val="0"/>
              </a:spcBef>
              <a:spcAft>
                <a:spcPts val="1000"/>
              </a:spcAft>
              <a:buFont typeface="+mj-lt"/>
              <a:buAutoNum type="alphaLcPeriod"/>
            </a:pPr>
            <a:r>
              <a:rPr lang="en-US" sz="2900" dirty="0">
                <a:effectLst/>
                <a:latin typeface="Calibri" panose="020F0502020204030204" pitchFamily="34" charset="0"/>
                <a:ea typeface="Malgun Gothic" panose="020B0503020000020004" pitchFamily="34" charset="-127"/>
                <a:cs typeface="Times New Roman" panose="02020603050405020304" pitchFamily="18" charset="0"/>
              </a:rPr>
              <a:t>Can be expected to continue in such status for an extended period of time because of chronic disabilities; chronic physical health or mental health conditions; substance addiction; histories of domestic violence or childhood abuse (including neglect); the presence of a child or youth with a disability; or two or more barriers to employment, which include the lack of a high school degree or General Education Development (GED), illiteracy, low English proficiency, a history of incarceration or detention for criminal activity, and a history of unstable employment.</a:t>
            </a:r>
          </a:p>
          <a:p>
            <a:pPr marL="0" marR="0" algn="just">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p>
            <a:pPr marL="914400" marR="0" algn="just">
              <a:lnSpc>
                <a:spcPct val="115000"/>
              </a:lnSpc>
              <a:spcBef>
                <a:spcPts val="0"/>
              </a:spcBef>
              <a:spcAft>
                <a:spcPts val="0"/>
              </a:spcAft>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 </a:t>
            </a:r>
          </a:p>
          <a:p>
            <a:pPr marL="0" marR="0" lvl="0" indent="0" algn="just">
              <a:lnSpc>
                <a:spcPct val="115000"/>
              </a:lnSpc>
              <a:spcBef>
                <a:spcPts val="0"/>
              </a:spcBef>
              <a:spcAft>
                <a:spcPts val="0"/>
              </a:spcAft>
              <a:buNone/>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7176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Category Two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0" indent="0">
              <a:buNone/>
            </a:pPr>
            <a:r>
              <a:rPr lang="en-US" sz="2600" b="1" dirty="0"/>
              <a:t>Individuals &amp; Families At Risk of Homeless </a:t>
            </a:r>
          </a:p>
          <a:p>
            <a:pPr marL="0" marR="0" indent="0" algn="just">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The meaning of “at-risk of homelessness” is as such term is defined in section 401(1) of the McKinney-Vento Homeless Assistance Act (42 U.S.C. 11360(1)), which is codified in HUD’s Continuum of Care Program regulations at 24 CFR 578.3 and reads as follows:</a:t>
            </a:r>
          </a:p>
          <a:p>
            <a:pPr marL="0" marR="0" indent="0" algn="just">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At risk of homelessness. (1) An individual or family who:</a:t>
            </a:r>
          </a:p>
          <a:p>
            <a:pPr marL="0" marR="0" lvl="0" indent="0">
              <a:lnSpc>
                <a:spcPct val="115000"/>
              </a:lnSpc>
              <a:spcBef>
                <a:spcPts val="0"/>
              </a:spcBef>
              <a:spcAft>
                <a:spcPts val="0"/>
              </a:spcAft>
              <a:buNone/>
            </a:pPr>
            <a:endParaRPr lang="en-US" dirty="0">
              <a:effectLst/>
              <a:latin typeface="Calibri" panose="020F0502020204030204" pitchFamily="34" charset="0"/>
              <a:ea typeface="Malgun Gothic" panose="020B0503020000020004" pitchFamily="34" charset="-127"/>
              <a:cs typeface="Times New Roman" panose="02020603050405020304" pitchFamily="18" charset="0"/>
            </a:endParaRPr>
          </a:p>
          <a:p>
            <a:pPr marL="685800" lvl="1" indent="-228600">
              <a:lnSpc>
                <a:spcPct val="115000"/>
              </a:lnSpc>
              <a:spcAft>
                <a:spcPts val="0"/>
              </a:spcAft>
              <a:buFont typeface="+mj-lt"/>
              <a:buAutoNum type="arabicPeriod"/>
            </a:pPr>
            <a:r>
              <a:rPr lang="en-US" dirty="0">
                <a:effectLst/>
                <a:latin typeface="Calibri" panose="020F0502020204030204" pitchFamily="34" charset="0"/>
                <a:ea typeface="Malgun Gothic" panose="020B0503020000020004" pitchFamily="34" charset="-127"/>
                <a:cs typeface="Times New Roman" panose="02020603050405020304" pitchFamily="18" charset="0"/>
              </a:rPr>
              <a:t>Does not have sufficient resources or support networks, e.g., family, friends, faith-based or other social networks, immediately available to prevent them from moving to an emergency shelter or another place described in paragraph (1) of the “Homeless” definition above; and</a:t>
            </a: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 </a:t>
            </a:r>
          </a:p>
          <a:p>
            <a:pPr marL="0" marR="0" lvl="0" indent="0" algn="just">
              <a:lnSpc>
                <a:spcPct val="115000"/>
              </a:lnSpc>
              <a:spcBef>
                <a:spcPts val="0"/>
              </a:spcBef>
              <a:spcAft>
                <a:spcPts val="0"/>
              </a:spcAft>
              <a:buNone/>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16981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Category Two – cont.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lnSpcReduction="10000"/>
          </a:bodyPr>
          <a:lstStyle/>
          <a:p>
            <a:pPr marL="0" indent="0">
              <a:buNone/>
            </a:pPr>
            <a:r>
              <a:rPr lang="en-US" sz="2600" b="1" dirty="0"/>
              <a:t>Individuals &amp; Families At Risk of Homeless </a:t>
            </a:r>
          </a:p>
          <a:p>
            <a:pPr marL="0" marR="0" lvl="0" indent="0">
              <a:lnSpc>
                <a:spcPct val="115000"/>
              </a:lnSpc>
              <a:spcBef>
                <a:spcPts val="0"/>
              </a:spcBef>
              <a:spcAft>
                <a:spcPts val="0"/>
              </a:spcAft>
              <a:buNone/>
            </a:pPr>
            <a:r>
              <a:rPr lang="en-US" sz="1600" dirty="0">
                <a:effectLst/>
                <a:latin typeface="Calibri" panose="020F0502020204030204" pitchFamily="34" charset="0"/>
                <a:ea typeface="Malgun Gothic" panose="020B0503020000020004" pitchFamily="34" charset="-127"/>
                <a:cs typeface="Times New Roman" panose="02020603050405020304" pitchFamily="18" charset="0"/>
              </a:rPr>
              <a:t>3.  Meets one of the following conditions:</a:t>
            </a:r>
          </a:p>
          <a:p>
            <a:pPr marL="742950" marR="0" lvl="1" indent="-285750">
              <a:lnSpc>
                <a:spcPct val="115000"/>
              </a:lnSpc>
              <a:spcBef>
                <a:spcPts val="0"/>
              </a:spcBef>
              <a:spcAft>
                <a:spcPts val="0"/>
              </a:spcAft>
              <a:buFont typeface="+mj-lt"/>
              <a:buAutoNum type="alphaLcPeriod"/>
            </a:pPr>
            <a:r>
              <a:rPr lang="en-US" dirty="0">
                <a:effectLst/>
                <a:latin typeface="Calibri" panose="020F0502020204030204" pitchFamily="34" charset="0"/>
                <a:ea typeface="Malgun Gothic" panose="020B0503020000020004" pitchFamily="34" charset="-127"/>
                <a:cs typeface="Times New Roman" panose="02020603050405020304" pitchFamily="18" charset="0"/>
              </a:rPr>
              <a:t>Has moved because of economic reasons two or more times during the 60 days immediately preceding the application for homelessness prevention assistance; </a:t>
            </a:r>
          </a:p>
          <a:p>
            <a:pPr marL="742950" marR="0" lvl="1" indent="-285750">
              <a:lnSpc>
                <a:spcPct val="115000"/>
              </a:lnSpc>
              <a:spcBef>
                <a:spcPts val="0"/>
              </a:spcBef>
              <a:spcAft>
                <a:spcPts val="0"/>
              </a:spcAft>
              <a:buFont typeface="+mj-lt"/>
              <a:buAutoNum type="alphaLcPeriod"/>
            </a:pPr>
            <a:r>
              <a:rPr lang="en-US" dirty="0">
                <a:effectLst/>
                <a:latin typeface="Calibri" panose="020F0502020204030204" pitchFamily="34" charset="0"/>
                <a:ea typeface="Malgun Gothic" panose="020B0503020000020004" pitchFamily="34" charset="-127"/>
                <a:cs typeface="Times New Roman" panose="02020603050405020304" pitchFamily="18" charset="0"/>
              </a:rPr>
              <a:t>Is living in the home of another because of economic hardship;</a:t>
            </a:r>
          </a:p>
          <a:p>
            <a:pPr marL="742950" marR="0" lvl="1" indent="-285750">
              <a:lnSpc>
                <a:spcPct val="115000"/>
              </a:lnSpc>
              <a:spcBef>
                <a:spcPts val="0"/>
              </a:spcBef>
              <a:spcAft>
                <a:spcPts val="0"/>
              </a:spcAft>
              <a:buFont typeface="+mj-lt"/>
              <a:buAutoNum type="alphaLcPeriod"/>
            </a:pPr>
            <a:r>
              <a:rPr lang="en-US" dirty="0">
                <a:effectLst/>
                <a:latin typeface="Calibri" panose="020F0502020204030204" pitchFamily="34" charset="0"/>
                <a:ea typeface="Malgun Gothic" panose="020B0503020000020004" pitchFamily="34" charset="-127"/>
                <a:cs typeface="Times New Roman" panose="02020603050405020304" pitchFamily="18" charset="0"/>
              </a:rPr>
              <a:t>Has been notified in writing that their right to occupy their current housing or living situation will be terminated within 21 days of the date of application for assistance;</a:t>
            </a:r>
          </a:p>
          <a:p>
            <a:pPr marL="742950" marR="0" lvl="1" indent="-285750">
              <a:lnSpc>
                <a:spcPct val="115000"/>
              </a:lnSpc>
              <a:spcBef>
                <a:spcPts val="0"/>
              </a:spcBef>
              <a:spcAft>
                <a:spcPts val="0"/>
              </a:spcAft>
              <a:buFont typeface="+mj-lt"/>
              <a:buAutoNum type="alphaLcPeriod"/>
            </a:pPr>
            <a:r>
              <a:rPr lang="en-US" dirty="0">
                <a:effectLst/>
                <a:latin typeface="Calibri" panose="020F0502020204030204" pitchFamily="34" charset="0"/>
                <a:ea typeface="Malgun Gothic" panose="020B0503020000020004" pitchFamily="34" charset="-127"/>
                <a:cs typeface="Times New Roman" panose="02020603050405020304" pitchFamily="18" charset="0"/>
              </a:rPr>
              <a:t>Lives in a hotel or motel and the cost of the hotel or motel stay is not paid by charitable organizations or by federal, State, or local government programs for low-income individuals;</a:t>
            </a:r>
          </a:p>
          <a:p>
            <a:pPr marL="742950" marR="0" lvl="1" indent="-285750">
              <a:lnSpc>
                <a:spcPct val="115000"/>
              </a:lnSpc>
              <a:spcBef>
                <a:spcPts val="0"/>
              </a:spcBef>
              <a:spcAft>
                <a:spcPts val="0"/>
              </a:spcAft>
              <a:buFont typeface="+mj-lt"/>
              <a:buAutoNum type="alphaLcPeriod"/>
            </a:pPr>
            <a:r>
              <a:rPr lang="en-US" dirty="0">
                <a:effectLst/>
                <a:latin typeface="Calibri" panose="020F0502020204030204" pitchFamily="34" charset="0"/>
                <a:ea typeface="Malgun Gothic" panose="020B0503020000020004" pitchFamily="34" charset="-127"/>
                <a:cs typeface="Times New Roman" panose="02020603050405020304" pitchFamily="18" charset="0"/>
              </a:rPr>
              <a:t>Lives in a single-room occupancy or efficiency apartment unit in which there reside more than two persons, or lives in a larger housing unit in which there reside more than 1.5 people per room, as defined by the U.S. Census Bureau;</a:t>
            </a:r>
          </a:p>
          <a:p>
            <a:pPr marL="742950" marR="0" lvl="1" indent="-285750">
              <a:lnSpc>
                <a:spcPct val="115000"/>
              </a:lnSpc>
              <a:spcBef>
                <a:spcPts val="0"/>
              </a:spcBef>
              <a:spcAft>
                <a:spcPts val="0"/>
              </a:spcAft>
              <a:buFont typeface="+mj-lt"/>
              <a:buAutoNum type="alphaLcPeriod"/>
            </a:pPr>
            <a:r>
              <a:rPr lang="en-US" dirty="0">
                <a:effectLst/>
                <a:latin typeface="Calibri" panose="020F0502020204030204" pitchFamily="34" charset="0"/>
                <a:ea typeface="Malgun Gothic" panose="020B0503020000020004" pitchFamily="34" charset="-127"/>
                <a:cs typeface="Times New Roman" panose="02020603050405020304" pitchFamily="18" charset="0"/>
              </a:rPr>
              <a:t>Is exiting a publicly funded institution, or system of care (such as a health-care facility, a mental health facility, foster care or other youth facility, or correction program or institution); or</a:t>
            </a:r>
          </a:p>
          <a:p>
            <a:pPr marL="742950" marR="0" lvl="1" indent="-285750">
              <a:lnSpc>
                <a:spcPct val="115000"/>
              </a:lnSpc>
              <a:spcBef>
                <a:spcPts val="0"/>
              </a:spcBef>
              <a:spcAft>
                <a:spcPts val="1000"/>
              </a:spcAft>
              <a:buFont typeface="+mj-lt"/>
              <a:buAutoNum type="alphaLcPeriod"/>
            </a:pPr>
            <a:r>
              <a:rPr lang="en-US" dirty="0">
                <a:effectLst/>
                <a:latin typeface="Calibri" panose="020F0502020204030204" pitchFamily="34" charset="0"/>
                <a:ea typeface="Malgun Gothic" panose="020B0503020000020004" pitchFamily="34" charset="-127"/>
                <a:cs typeface="Times New Roman" panose="02020603050405020304" pitchFamily="18" charset="0"/>
              </a:rPr>
              <a:t>Otherwise lives in housing that has characteristics associated with instability and an increased risk of homelessness, as identified in the recipient's approved consolidated plan.</a:t>
            </a:r>
          </a:p>
        </p:txBody>
      </p:sp>
    </p:spTree>
    <p:extLst>
      <p:ext uri="{BB962C8B-B14F-4D97-AF65-F5344CB8AC3E}">
        <p14:creationId xmlns:p14="http://schemas.microsoft.com/office/powerpoint/2010/main" val="1645125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Category Three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fontScale="92500"/>
          </a:bodyPr>
          <a:lstStyle/>
          <a:p>
            <a:pPr marL="0" indent="0">
              <a:buNone/>
            </a:pPr>
            <a:r>
              <a:rPr lang="en-US" sz="2600" b="1" dirty="0"/>
              <a:t>Individuals &amp; Families who are fleeing or attempting to flee domestic violence, dating violence, sexual assault, stalking or human trafficking </a:t>
            </a:r>
          </a:p>
          <a:p>
            <a:pPr marL="0" marR="0" indent="0" algn="just">
              <a:spcBef>
                <a:spcPts val="0"/>
              </a:spcBef>
              <a:spcAft>
                <a:spcPts val="0"/>
              </a:spcAft>
              <a:buNone/>
            </a:pPr>
            <a:r>
              <a:rPr lang="en-US" sz="1800" b="0" dirty="0">
                <a:effectLst/>
                <a:latin typeface="Calibri" panose="020F0502020204030204" pitchFamily="34" charset="0"/>
                <a:ea typeface="Malgun Gothic" panose="020B0503020000020004" pitchFamily="34" charset="-127"/>
                <a:cs typeface="Calibri" panose="020F0502020204030204" pitchFamily="34" charset="0"/>
              </a:rPr>
              <a:t>Domestic violence includes felony or misdemeanor crimes of violence committed by:</a:t>
            </a:r>
            <a:endParaRPr lang="en-US" sz="1800" b="1" dirty="0">
              <a:effectLst/>
              <a:latin typeface="Calibri" panose="020F0502020204030204" pitchFamily="34" charset="0"/>
              <a:ea typeface="Malgun Gothic" panose="020B0503020000020004" pitchFamily="34" charset="-127"/>
              <a:cs typeface="Calibri" panose="020F0502020204030204" pitchFamily="34" charset="0"/>
            </a:endParaRPr>
          </a:p>
          <a:p>
            <a:pPr marL="0" marR="0" indent="0" algn="just">
              <a:spcBef>
                <a:spcPts val="0"/>
              </a:spcBef>
              <a:spcAft>
                <a:spcPts val="0"/>
              </a:spcAft>
              <a:buNone/>
            </a:pPr>
            <a:endParaRPr lang="en-US" sz="1800" b="1" dirty="0">
              <a:effectLst/>
              <a:latin typeface="Calibri" panose="020F0502020204030204" pitchFamily="34" charset="0"/>
              <a:ea typeface="Malgun Gothic" panose="020B0503020000020004" pitchFamily="34" charset="-127"/>
              <a:cs typeface="Calibri" panose="020F0502020204030204" pitchFamily="34" charset="0"/>
            </a:endParaRPr>
          </a:p>
          <a:p>
            <a:pPr marL="800100" lvl="1" indent="-342900" algn="just">
              <a:spcAft>
                <a:spcPts val="0"/>
              </a:spcAft>
              <a:buFont typeface="+mj-lt"/>
              <a:buAutoNum type="arabicPeriod"/>
            </a:pPr>
            <a:r>
              <a:rPr lang="en-US" b="0" dirty="0">
                <a:effectLst/>
                <a:latin typeface="Calibri" panose="020F0502020204030204" pitchFamily="34" charset="0"/>
                <a:ea typeface="Malgun Gothic" panose="020B0503020000020004" pitchFamily="34" charset="-127"/>
                <a:cs typeface="Calibri" panose="020F0502020204030204" pitchFamily="34" charset="0"/>
              </a:rPr>
              <a:t>a current or former spouse or intimate partner of the victim (the term “spouse or intimate partner of the victim” includes a person who is or has been in a social relationship of a romantic or intimate nature with the victim, as determined by the length of the relationship, the type of the relationship, and the frequency of interaction between the persons involved in the relationship);</a:t>
            </a:r>
            <a:endParaRPr lang="en-US" b="1" dirty="0">
              <a:effectLst/>
              <a:latin typeface="Calibri" panose="020F0502020204030204" pitchFamily="34" charset="0"/>
              <a:ea typeface="Malgun Gothic" panose="020B0503020000020004" pitchFamily="34" charset="-127"/>
              <a:cs typeface="Calibri" panose="020F0502020204030204" pitchFamily="34" charset="0"/>
            </a:endParaRPr>
          </a:p>
          <a:p>
            <a:pPr marL="800100" lvl="1" indent="-342900" algn="just">
              <a:spcAft>
                <a:spcPts val="0"/>
              </a:spcAft>
              <a:buFont typeface="+mj-lt"/>
              <a:buAutoNum type="arabicPeriod"/>
            </a:pPr>
            <a:r>
              <a:rPr lang="en-US" b="0" dirty="0">
                <a:effectLst/>
                <a:latin typeface="Calibri" panose="020F0502020204030204" pitchFamily="34" charset="0"/>
                <a:ea typeface="Malgun Gothic" panose="020B0503020000020004" pitchFamily="34" charset="-127"/>
                <a:cs typeface="Calibri" panose="020F0502020204030204" pitchFamily="34" charset="0"/>
              </a:rPr>
              <a:t>a person with whom the victim shares a child in common;</a:t>
            </a:r>
            <a:endParaRPr lang="en-US" b="1" dirty="0">
              <a:effectLst/>
              <a:latin typeface="Calibri" panose="020F0502020204030204" pitchFamily="34" charset="0"/>
              <a:ea typeface="Malgun Gothic" panose="020B0503020000020004" pitchFamily="34" charset="-127"/>
              <a:cs typeface="Calibri" panose="020F0502020204030204" pitchFamily="34" charset="0"/>
            </a:endParaRPr>
          </a:p>
          <a:p>
            <a:pPr marL="800100" lvl="1" indent="-342900" algn="just">
              <a:spcAft>
                <a:spcPts val="0"/>
              </a:spcAft>
              <a:buFont typeface="+mj-lt"/>
              <a:buAutoNum type="arabicPeriod"/>
            </a:pPr>
            <a:r>
              <a:rPr lang="en-US" b="0" dirty="0">
                <a:effectLst/>
                <a:latin typeface="Calibri" panose="020F0502020204030204" pitchFamily="34" charset="0"/>
                <a:ea typeface="Malgun Gothic" panose="020B0503020000020004" pitchFamily="34" charset="-127"/>
                <a:cs typeface="Calibri" panose="020F0502020204030204" pitchFamily="34" charset="0"/>
              </a:rPr>
              <a:t>a person who is cohabitating with or has cohabitated with the victim as a spouse or intimate partner;</a:t>
            </a:r>
            <a:endParaRPr lang="en-US" b="1" dirty="0">
              <a:effectLst/>
              <a:latin typeface="Calibri" panose="020F0502020204030204" pitchFamily="34" charset="0"/>
              <a:ea typeface="Malgun Gothic" panose="020B0503020000020004" pitchFamily="34" charset="-127"/>
              <a:cs typeface="Calibri" panose="020F0502020204030204" pitchFamily="34" charset="0"/>
            </a:endParaRPr>
          </a:p>
          <a:p>
            <a:pPr marL="800100" lvl="1" indent="-342900" algn="just">
              <a:spcAft>
                <a:spcPts val="0"/>
              </a:spcAft>
              <a:buFont typeface="+mj-lt"/>
              <a:buAutoNum type="arabicPeriod"/>
            </a:pPr>
            <a:r>
              <a:rPr lang="en-US" b="0" dirty="0">
                <a:effectLst/>
                <a:latin typeface="Calibri" panose="020F0502020204030204" pitchFamily="34" charset="0"/>
                <a:ea typeface="Malgun Gothic" panose="020B0503020000020004" pitchFamily="34" charset="-127"/>
                <a:cs typeface="Calibri" panose="020F0502020204030204" pitchFamily="34" charset="0"/>
              </a:rPr>
              <a:t>a person similarly situated to a spouse of the victim under the domestic or family violence laws of the jurisdiction receiving grant monies; or</a:t>
            </a:r>
            <a:endParaRPr lang="en-US" b="1" dirty="0">
              <a:effectLst/>
              <a:latin typeface="Calibri" panose="020F0502020204030204" pitchFamily="34" charset="0"/>
              <a:ea typeface="Malgun Gothic" panose="020B0503020000020004" pitchFamily="34" charset="-127"/>
              <a:cs typeface="Calibri" panose="020F0502020204030204" pitchFamily="34" charset="0"/>
            </a:endParaRPr>
          </a:p>
          <a:p>
            <a:pPr marL="800100" lvl="1" indent="-342900" algn="just">
              <a:spcAft>
                <a:spcPts val="0"/>
              </a:spcAft>
              <a:buFont typeface="+mj-lt"/>
              <a:buAutoNum type="arabicPeriod"/>
            </a:pPr>
            <a:r>
              <a:rPr lang="en-US" b="0" dirty="0">
                <a:effectLst/>
                <a:latin typeface="Calibri" panose="020F0502020204030204" pitchFamily="34" charset="0"/>
                <a:ea typeface="Malgun Gothic" panose="020B0503020000020004" pitchFamily="34" charset="-127"/>
                <a:cs typeface="Calibri" panose="020F0502020204030204" pitchFamily="34" charset="0"/>
              </a:rPr>
              <a:t>any other person against an adult or youth victim who is protected from that person's acts under the domestic or family violence laws of the jurisdiction.</a:t>
            </a:r>
            <a:endParaRPr lang="en-US" b="1" dirty="0">
              <a:effectLst/>
              <a:latin typeface="Calibri" panose="020F0502020204030204" pitchFamily="34" charset="0"/>
              <a:ea typeface="Malgun Gothic" panose="020B0503020000020004" pitchFamily="34" charset="-127"/>
              <a:cs typeface="Calibri" panose="020F0502020204030204" pitchFamily="34" charset="0"/>
            </a:endParaRPr>
          </a:p>
          <a:p>
            <a:pPr marL="0" indent="0">
              <a:buNone/>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 </a:t>
            </a:r>
          </a:p>
          <a:p>
            <a:pPr marL="0" marR="0" lvl="0" indent="0" algn="just">
              <a:lnSpc>
                <a:spcPct val="115000"/>
              </a:lnSpc>
              <a:spcBef>
                <a:spcPts val="0"/>
              </a:spcBef>
              <a:spcAft>
                <a:spcPts val="0"/>
              </a:spcAft>
              <a:buNone/>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63068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Category Three – cont.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0" indent="0">
              <a:buNone/>
            </a:pPr>
            <a:r>
              <a:rPr lang="en-US" sz="2600" b="1" dirty="0"/>
              <a:t>Individuals &amp; Families who are fleeing or attempting to flee domestic violence, dating violence, sexual assault, stalking or human trafficking </a:t>
            </a:r>
          </a:p>
          <a:p>
            <a:pPr marL="0" marR="0" indent="0" algn="just">
              <a:spcBef>
                <a:spcPts val="0"/>
              </a:spcBef>
              <a:spcAft>
                <a:spcPts val="0"/>
              </a:spcAft>
              <a:buNone/>
            </a:pPr>
            <a:r>
              <a:rPr lang="en-US" sz="2000" b="0" dirty="0">
                <a:effectLst/>
                <a:latin typeface="Calibri" panose="020F0502020204030204" pitchFamily="34" charset="0"/>
                <a:ea typeface="Malgun Gothic" panose="020B0503020000020004" pitchFamily="34" charset="-127"/>
                <a:cs typeface="Calibri" panose="020F0502020204030204" pitchFamily="34" charset="0"/>
              </a:rPr>
              <a:t>Dating violence means violence committed by a person:</a:t>
            </a:r>
            <a:endParaRPr lang="en-US" sz="2000" b="1" dirty="0">
              <a:effectLst/>
              <a:latin typeface="Calibri" panose="020F0502020204030204" pitchFamily="34" charset="0"/>
              <a:ea typeface="Malgun Gothic" panose="020B0503020000020004" pitchFamily="34" charset="-127"/>
              <a:cs typeface="Calibri" panose="020F0502020204030204" pitchFamily="34" charset="0"/>
            </a:endParaRPr>
          </a:p>
          <a:p>
            <a:pPr marL="800100" lvl="1" indent="-342900" algn="just">
              <a:spcAft>
                <a:spcPts val="0"/>
              </a:spcAft>
              <a:buFont typeface="+mj-lt"/>
              <a:buAutoNum type="arabicPeriod"/>
            </a:pPr>
            <a:r>
              <a:rPr lang="en-US" sz="2000" b="0" dirty="0">
                <a:effectLst/>
                <a:latin typeface="Calibri" panose="020F0502020204030204" pitchFamily="34" charset="0"/>
                <a:ea typeface="Malgun Gothic" panose="020B0503020000020004" pitchFamily="34" charset="-127"/>
                <a:cs typeface="Calibri" panose="020F0502020204030204" pitchFamily="34" charset="0"/>
              </a:rPr>
              <a:t>Who is or has been in a social relationship of a romantic or intimate nature with the victim; and</a:t>
            </a:r>
            <a:endParaRPr lang="en-US" sz="2000" b="1" dirty="0">
              <a:latin typeface="Calibri" panose="020F0502020204030204" pitchFamily="34" charset="0"/>
              <a:ea typeface="Malgun Gothic" panose="020B0503020000020004" pitchFamily="34" charset="-127"/>
              <a:cs typeface="Calibri" panose="020F0502020204030204" pitchFamily="34" charset="0"/>
            </a:endParaRPr>
          </a:p>
          <a:p>
            <a:pPr marL="800100" lvl="1" indent="-342900" algn="just">
              <a:spcAft>
                <a:spcPts val="0"/>
              </a:spcAft>
              <a:buFont typeface="+mj-lt"/>
              <a:buAutoNum type="arabicPeriod"/>
            </a:pPr>
            <a:r>
              <a:rPr lang="en-US" sz="2000" b="0" dirty="0">
                <a:effectLst/>
                <a:latin typeface="Calibri" panose="020F0502020204030204" pitchFamily="34" charset="0"/>
                <a:ea typeface="Malgun Gothic" panose="020B0503020000020004" pitchFamily="34" charset="-127"/>
                <a:cs typeface="Calibri" panose="020F0502020204030204" pitchFamily="34" charset="0"/>
              </a:rPr>
              <a:t>Where the existence of such a relationship shall be determined based on a consideration of the following factors:</a:t>
            </a:r>
            <a:endParaRPr lang="en-US" sz="2000" b="1" dirty="0">
              <a:effectLst/>
              <a:latin typeface="Calibri" panose="020F0502020204030204" pitchFamily="34" charset="0"/>
              <a:ea typeface="Malgun Gothic" panose="020B0503020000020004" pitchFamily="34" charset="-127"/>
              <a:cs typeface="Calibri" panose="020F0502020204030204" pitchFamily="34" charset="0"/>
            </a:endParaRPr>
          </a:p>
          <a:p>
            <a:pPr marL="1257300" lvl="2" indent="-342900" algn="just">
              <a:spcAft>
                <a:spcPts val="0"/>
              </a:spcAft>
              <a:buFont typeface="+mj-lt"/>
              <a:buAutoNum type="alphaLcPeriod"/>
            </a:pPr>
            <a:r>
              <a:rPr lang="en-US" sz="2000" b="0" dirty="0">
                <a:effectLst/>
                <a:latin typeface="Calibri" panose="020F0502020204030204" pitchFamily="34" charset="0"/>
                <a:ea typeface="Malgun Gothic" panose="020B0503020000020004" pitchFamily="34" charset="-127"/>
                <a:cs typeface="Calibri" panose="020F0502020204030204" pitchFamily="34" charset="0"/>
              </a:rPr>
              <a:t>The length of the relationship;</a:t>
            </a:r>
            <a:endParaRPr lang="en-US" sz="2000" b="1" dirty="0">
              <a:effectLst/>
              <a:latin typeface="Calibri" panose="020F0502020204030204" pitchFamily="34" charset="0"/>
              <a:ea typeface="Malgun Gothic" panose="020B0503020000020004" pitchFamily="34" charset="-127"/>
              <a:cs typeface="Calibri" panose="020F0502020204030204" pitchFamily="34" charset="0"/>
            </a:endParaRPr>
          </a:p>
          <a:p>
            <a:pPr marL="1257300" lvl="2" indent="-342900" algn="just">
              <a:spcAft>
                <a:spcPts val="0"/>
              </a:spcAft>
              <a:buFont typeface="+mj-lt"/>
              <a:buAutoNum type="alphaLcPeriod"/>
            </a:pPr>
            <a:r>
              <a:rPr lang="en-US" sz="2000" b="0" dirty="0">
                <a:effectLst/>
                <a:latin typeface="Calibri" panose="020F0502020204030204" pitchFamily="34" charset="0"/>
                <a:ea typeface="Malgun Gothic" panose="020B0503020000020004" pitchFamily="34" charset="-127"/>
                <a:cs typeface="Calibri" panose="020F0502020204030204" pitchFamily="34" charset="0"/>
              </a:rPr>
              <a:t>The type of relationship; and</a:t>
            </a:r>
            <a:endParaRPr lang="en-US" sz="2000" b="1" dirty="0">
              <a:effectLst/>
              <a:latin typeface="Calibri" panose="020F0502020204030204" pitchFamily="34" charset="0"/>
              <a:ea typeface="Malgun Gothic" panose="020B0503020000020004" pitchFamily="34" charset="-127"/>
              <a:cs typeface="Calibri" panose="020F0502020204030204" pitchFamily="34" charset="0"/>
            </a:endParaRPr>
          </a:p>
          <a:p>
            <a:pPr marL="1257300" lvl="2" indent="-342900" algn="just">
              <a:spcAft>
                <a:spcPts val="0"/>
              </a:spcAft>
              <a:buFont typeface="+mj-lt"/>
              <a:buAutoNum type="alphaLcPeriod"/>
            </a:pPr>
            <a:r>
              <a:rPr lang="en-US" sz="2000" b="0" dirty="0">
                <a:effectLst/>
                <a:latin typeface="Calibri" panose="020F0502020204030204" pitchFamily="34" charset="0"/>
                <a:ea typeface="Malgun Gothic" panose="020B0503020000020004" pitchFamily="34" charset="-127"/>
                <a:cs typeface="Calibri" panose="020F0502020204030204" pitchFamily="34" charset="0"/>
              </a:rPr>
              <a:t>The frequency of interaction between the persons involved in the relationship.</a:t>
            </a:r>
            <a:endParaRPr lang="en-US" sz="2000" b="1" dirty="0">
              <a:effectLst/>
              <a:latin typeface="Calibri" panose="020F0502020204030204" pitchFamily="34" charset="0"/>
              <a:ea typeface="Malgun Gothic" panose="020B0503020000020004" pitchFamily="34" charset="-127"/>
              <a:cs typeface="Calibri" panose="020F0502020204030204" pitchFamily="34" charset="0"/>
            </a:endParaRPr>
          </a:p>
          <a:p>
            <a:pPr marL="0" indent="0">
              <a:buNone/>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 </a:t>
            </a:r>
          </a:p>
          <a:p>
            <a:pPr marL="0" marR="0" lvl="0" indent="0" algn="just">
              <a:lnSpc>
                <a:spcPct val="115000"/>
              </a:lnSpc>
              <a:spcBef>
                <a:spcPts val="0"/>
              </a:spcBef>
              <a:spcAft>
                <a:spcPts val="0"/>
              </a:spcAft>
              <a:buNone/>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93964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Category Three – cont.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0" indent="0">
              <a:buNone/>
            </a:pPr>
            <a:r>
              <a:rPr lang="en-US" sz="2600" b="1" dirty="0"/>
              <a:t>Individuals &amp; Families who are fleeing or attempting to flee domestic violence, dating violence, sexual assault, stalking or human trafficking </a:t>
            </a:r>
          </a:p>
          <a:p>
            <a:pPr marL="0" marR="0" indent="0" algn="just">
              <a:spcBef>
                <a:spcPts val="0"/>
              </a:spcBef>
              <a:spcAft>
                <a:spcPts val="0"/>
              </a:spcAft>
              <a:buNone/>
            </a:pPr>
            <a:r>
              <a:rPr lang="en-US" b="1" dirty="0">
                <a:effectLst/>
                <a:latin typeface="Calibri" panose="020F0502020204030204" pitchFamily="34" charset="0"/>
                <a:ea typeface="Malgun Gothic" panose="020B0503020000020004" pitchFamily="34" charset="-127"/>
                <a:cs typeface="Calibri" panose="020F0502020204030204" pitchFamily="34" charset="0"/>
              </a:rPr>
              <a:t>Sexual assault:</a:t>
            </a:r>
            <a:r>
              <a:rPr lang="en-US" b="0" dirty="0">
                <a:effectLst/>
                <a:latin typeface="Calibri" panose="020F0502020204030204" pitchFamily="34" charset="0"/>
                <a:ea typeface="Malgun Gothic" panose="020B0503020000020004" pitchFamily="34" charset="-127"/>
                <a:cs typeface="Calibri" panose="020F0502020204030204" pitchFamily="34" charset="0"/>
              </a:rPr>
              <a:t> means any nonconsensual sexual act proscribed by Federal, Tribal, or State law, including when the victim lacks capacity to consent.</a:t>
            </a:r>
          </a:p>
          <a:p>
            <a:pPr marL="0" marR="0" indent="0" algn="just">
              <a:spcBef>
                <a:spcPts val="0"/>
              </a:spcBef>
              <a:spcAft>
                <a:spcPts val="0"/>
              </a:spcAft>
              <a:buNone/>
            </a:pPr>
            <a:endParaRPr lang="en-US" dirty="0">
              <a:latin typeface="Calibri" panose="020F0502020204030204" pitchFamily="34" charset="0"/>
              <a:ea typeface="Malgun Gothic" panose="020B0503020000020004" pitchFamily="34" charset="-127"/>
              <a:cs typeface="Calibri" panose="020F0502020204030204" pitchFamily="34" charset="0"/>
            </a:endParaRPr>
          </a:p>
          <a:p>
            <a:pPr marL="0" marR="0" indent="0" algn="just">
              <a:spcBef>
                <a:spcPts val="0"/>
              </a:spcBef>
              <a:spcAft>
                <a:spcPts val="0"/>
              </a:spcAft>
              <a:buNone/>
            </a:pPr>
            <a:r>
              <a:rPr lang="en-US" b="1" dirty="0">
                <a:effectLst/>
                <a:latin typeface="Calibri" panose="020F0502020204030204" pitchFamily="34" charset="0"/>
                <a:ea typeface="Malgun Gothic" panose="020B0503020000020004" pitchFamily="34" charset="-127"/>
                <a:cs typeface="Calibri" panose="020F0502020204030204" pitchFamily="34" charset="0"/>
              </a:rPr>
              <a:t>Stalking:</a:t>
            </a:r>
            <a:r>
              <a:rPr lang="en-US" b="0" dirty="0">
                <a:effectLst/>
                <a:latin typeface="Calibri" panose="020F0502020204030204" pitchFamily="34" charset="0"/>
                <a:ea typeface="Malgun Gothic" panose="020B0503020000020004" pitchFamily="34" charset="-127"/>
                <a:cs typeface="Calibri" panose="020F0502020204030204" pitchFamily="34" charset="0"/>
              </a:rPr>
              <a:t> means engaging in a course of conduct directed at a specific person that would cause a reasonable person to:</a:t>
            </a:r>
            <a:endParaRPr lang="en-US" b="1" dirty="0">
              <a:effectLst/>
              <a:latin typeface="Calibri" panose="020F0502020204030204" pitchFamily="34" charset="0"/>
              <a:ea typeface="Malgun Gothic" panose="020B0503020000020004" pitchFamily="34" charset="-127"/>
              <a:cs typeface="Calibri" panose="020F0502020204030204" pitchFamily="34" charset="0"/>
            </a:endParaRPr>
          </a:p>
          <a:p>
            <a:pPr marL="800100" lvl="1" indent="-342900" algn="just">
              <a:spcAft>
                <a:spcPts val="0"/>
              </a:spcAft>
              <a:buFont typeface="+mj-lt"/>
              <a:buAutoNum type="arabicPeriod"/>
            </a:pPr>
            <a:r>
              <a:rPr lang="en-US" sz="1800" b="0" dirty="0">
                <a:effectLst/>
                <a:latin typeface="Calibri" panose="020F0502020204030204" pitchFamily="34" charset="0"/>
                <a:ea typeface="Malgun Gothic" panose="020B0503020000020004" pitchFamily="34" charset="-127"/>
                <a:cs typeface="Calibri" panose="020F0502020204030204" pitchFamily="34" charset="0"/>
              </a:rPr>
              <a:t>Fear for the person’s individual safety or the safety of others; or</a:t>
            </a:r>
            <a:endParaRPr lang="en-US" sz="1800" b="1" dirty="0">
              <a:effectLst/>
              <a:latin typeface="Calibri" panose="020F0502020204030204" pitchFamily="34" charset="0"/>
              <a:ea typeface="Malgun Gothic" panose="020B0503020000020004" pitchFamily="34" charset="-127"/>
              <a:cs typeface="Calibri" panose="020F0502020204030204" pitchFamily="34" charset="0"/>
            </a:endParaRPr>
          </a:p>
          <a:p>
            <a:pPr marL="800100" lvl="1" indent="-342900" algn="just">
              <a:spcAft>
                <a:spcPts val="0"/>
              </a:spcAft>
              <a:buFont typeface="+mj-lt"/>
              <a:buAutoNum type="arabicPeriod"/>
            </a:pPr>
            <a:r>
              <a:rPr lang="en-US" sz="1800" b="0" dirty="0">
                <a:effectLst/>
                <a:latin typeface="Calibri" panose="020F0502020204030204" pitchFamily="34" charset="0"/>
                <a:ea typeface="Malgun Gothic" panose="020B0503020000020004" pitchFamily="34" charset="-127"/>
                <a:cs typeface="Calibri" panose="020F0502020204030204" pitchFamily="34" charset="0"/>
              </a:rPr>
              <a:t>Suffer substantial emotional distress.</a:t>
            </a:r>
            <a:endParaRPr lang="en-US" sz="1800" b="1" dirty="0">
              <a:effectLst/>
              <a:latin typeface="Calibri" panose="020F0502020204030204" pitchFamily="34" charset="0"/>
              <a:ea typeface="Malgun Gothic" panose="020B0503020000020004" pitchFamily="34" charset="-127"/>
              <a:cs typeface="Calibri" panose="020F0502020204030204" pitchFamily="34" charset="0"/>
            </a:endParaRPr>
          </a:p>
          <a:p>
            <a:pPr marL="0" marR="0" indent="0" algn="just">
              <a:spcBef>
                <a:spcPts val="0"/>
              </a:spcBef>
              <a:spcAft>
                <a:spcPts val="0"/>
              </a:spcAft>
              <a:buNone/>
            </a:pPr>
            <a:endParaRPr lang="en-US" sz="1800" b="1" dirty="0">
              <a:effectLst/>
              <a:latin typeface="Calibri" panose="020F0502020204030204" pitchFamily="34" charset="0"/>
              <a:ea typeface="Malgun Gothic" panose="020B0503020000020004" pitchFamily="34" charset="-127"/>
              <a:cs typeface="Calibri" panose="020F0502020204030204" pitchFamily="34" charset="0"/>
            </a:endParaRPr>
          </a:p>
          <a:p>
            <a:pPr marL="0" indent="0">
              <a:buNone/>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 </a:t>
            </a:r>
          </a:p>
          <a:p>
            <a:pPr marL="0" marR="0" lvl="0" indent="0" algn="just">
              <a:lnSpc>
                <a:spcPct val="115000"/>
              </a:lnSpc>
              <a:spcBef>
                <a:spcPts val="0"/>
              </a:spcBef>
              <a:spcAft>
                <a:spcPts val="0"/>
              </a:spcAft>
              <a:buNone/>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9635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Category Three – cont.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fontScale="92500"/>
          </a:bodyPr>
          <a:lstStyle/>
          <a:p>
            <a:pPr marL="0" indent="0">
              <a:buNone/>
            </a:pPr>
            <a:r>
              <a:rPr lang="en-US" sz="2600" b="1" dirty="0"/>
              <a:t>Individuals &amp; Families Who are Fleeing or Attempting to Flee Domestic Violence, Dating Violence, Sexual Assault, Stalking or Human Trafficking </a:t>
            </a:r>
          </a:p>
          <a:p>
            <a:pPr marL="0" marR="0" indent="0" algn="just">
              <a:spcBef>
                <a:spcPts val="0"/>
              </a:spcBef>
              <a:spcAft>
                <a:spcPts val="0"/>
              </a:spcAft>
              <a:buNone/>
            </a:pPr>
            <a:r>
              <a:rPr lang="en-US" sz="1800" b="1" dirty="0">
                <a:effectLst/>
                <a:latin typeface="Calibri" panose="020F0502020204030204" pitchFamily="34" charset="0"/>
                <a:ea typeface="Malgun Gothic" panose="020B0503020000020004" pitchFamily="34" charset="-127"/>
                <a:cs typeface="Calibri" panose="020F0502020204030204" pitchFamily="34" charset="0"/>
              </a:rPr>
              <a:t>Human trafficking</a:t>
            </a:r>
            <a:r>
              <a:rPr lang="en-US" sz="1800" b="0" dirty="0">
                <a:effectLst/>
                <a:latin typeface="Calibri" panose="020F0502020204030204" pitchFamily="34" charset="0"/>
                <a:ea typeface="Malgun Gothic" panose="020B0503020000020004" pitchFamily="34" charset="-127"/>
                <a:cs typeface="Calibri" panose="020F0502020204030204" pitchFamily="34" charset="0"/>
              </a:rPr>
              <a:t> includes both sex and labor trafficking, as outlined in the Trafficking Victims Protection Act of 2000 (TVPA), as amended (22 U.S.C. § 7102). These are defined as:</a:t>
            </a:r>
            <a:endParaRPr lang="en-US" sz="1800" b="1" dirty="0">
              <a:effectLst/>
              <a:latin typeface="Calibri" panose="020F0502020204030204" pitchFamily="34" charset="0"/>
              <a:ea typeface="Malgun Gothic" panose="020B0503020000020004" pitchFamily="34" charset="-127"/>
              <a:cs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0"/>
              </a:spcAft>
              <a:buFont typeface="+mj-lt"/>
              <a:buAutoNum type="arabicPeriod"/>
            </a:pPr>
            <a:r>
              <a:rPr lang="en-US" b="0" dirty="0">
                <a:effectLst/>
                <a:latin typeface="Calibri" panose="020F0502020204030204" pitchFamily="34" charset="0"/>
                <a:ea typeface="Malgun Gothic" panose="020B0503020000020004" pitchFamily="34" charset="-127"/>
                <a:cs typeface="Calibri" panose="020F0502020204030204" pitchFamily="34" charset="0"/>
              </a:rPr>
              <a:t>Sex trafficking means the recruitment, harboring, transportation, provision, obtaining, patronizing, or soliciting of a person for the purpose of a commercial sex act, in which the commercial sex act is induced by force, fraud, or coercion, or in which the person induced to perform such act has not attained 18 years of age; (and)</a:t>
            </a:r>
          </a:p>
          <a:p>
            <a:pPr marL="0" indent="0" algn="just">
              <a:spcAft>
                <a:spcPts val="0"/>
              </a:spcAft>
              <a:buNone/>
            </a:pPr>
            <a:endParaRPr lang="en-US" b="1" dirty="0">
              <a:latin typeface="Calibri" panose="020F0502020204030204" pitchFamily="34" charset="0"/>
              <a:ea typeface="Malgun Gothic" panose="020B0503020000020004" pitchFamily="34" charset="-127"/>
              <a:cs typeface="Calibri" panose="020F0502020204030204" pitchFamily="34" charset="0"/>
            </a:endParaRPr>
          </a:p>
          <a:p>
            <a:pPr marL="342900" indent="-342900" algn="just">
              <a:spcAft>
                <a:spcPts val="0"/>
              </a:spcAft>
              <a:buFont typeface="+mj-lt"/>
              <a:buAutoNum type="arabicPeriod" startAt="2"/>
            </a:pPr>
            <a:r>
              <a:rPr lang="en-US" b="0" dirty="0">
                <a:effectLst/>
                <a:latin typeface="Calibri" panose="020F0502020204030204" pitchFamily="34" charset="0"/>
                <a:ea typeface="Malgun Gothic" panose="020B0503020000020004" pitchFamily="34" charset="-127"/>
                <a:cs typeface="Calibri" panose="020F0502020204030204" pitchFamily="34" charset="0"/>
              </a:rPr>
              <a:t>Labor trafficking means the recruitment, harboring, transportation, provision, or obtaining of a person for labor or services, through the use of force, fraud, or coercion for the purpose of subjection to involuntary servitude, peonage, debt bondage, or slavery</a:t>
            </a:r>
            <a:r>
              <a:rPr lang="en-US" b="1" dirty="0">
                <a:effectLst/>
                <a:latin typeface="Calibri" panose="020F0502020204030204" pitchFamily="34" charset="0"/>
                <a:ea typeface="Malgun Gothic" panose="020B0503020000020004" pitchFamily="34" charset="-127"/>
                <a:cs typeface="Calibri" panose="020F0502020204030204" pitchFamily="34" charset="0"/>
              </a:rPr>
              <a:t>.</a:t>
            </a:r>
          </a:p>
          <a:p>
            <a:pPr marL="0" marR="0" indent="0" algn="just">
              <a:spcBef>
                <a:spcPts val="0"/>
              </a:spcBef>
              <a:spcAft>
                <a:spcPts val="0"/>
              </a:spcAft>
              <a:buNone/>
            </a:pPr>
            <a:endParaRPr lang="en-US" sz="1800" b="1" dirty="0">
              <a:effectLst/>
              <a:latin typeface="Calibri" panose="020F0502020204030204" pitchFamily="34" charset="0"/>
              <a:ea typeface="Malgun Gothic" panose="020B0503020000020004" pitchFamily="34" charset="-127"/>
              <a:cs typeface="Calibri" panose="020F0502020204030204" pitchFamily="34" charset="0"/>
            </a:endParaRPr>
          </a:p>
          <a:p>
            <a:pPr marL="0" indent="0">
              <a:buNone/>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 </a:t>
            </a:r>
          </a:p>
          <a:p>
            <a:pPr marL="0" marR="0" lvl="0" indent="0" algn="just">
              <a:lnSpc>
                <a:spcPct val="115000"/>
              </a:lnSpc>
              <a:spcBef>
                <a:spcPts val="0"/>
              </a:spcBef>
              <a:spcAft>
                <a:spcPts val="0"/>
              </a:spcAft>
              <a:buNone/>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29477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AGENDA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fontScale="47500" lnSpcReduction="20000"/>
          </a:bodyPr>
          <a:lstStyle/>
          <a:p>
            <a:pPr marL="571500" indent="-571500">
              <a:buFont typeface="+mj-lt"/>
              <a:buAutoNum type="romanUcPeriod"/>
            </a:pPr>
            <a:r>
              <a:rPr lang="en-US" sz="3400" dirty="0"/>
              <a:t>Background Information</a:t>
            </a:r>
          </a:p>
          <a:p>
            <a:pPr marL="1485900" lvl="2" indent="-571500">
              <a:buFont typeface="+mj-lt"/>
              <a:buAutoNum type="alphaLcPeriod"/>
            </a:pPr>
            <a:r>
              <a:rPr lang="en-US" sz="3000" dirty="0"/>
              <a:t>How Many Vouchers</a:t>
            </a:r>
          </a:p>
          <a:p>
            <a:pPr marL="1485900" lvl="2" indent="-571500">
              <a:buFont typeface="+mj-lt"/>
              <a:buAutoNum type="alphaLcPeriod"/>
            </a:pPr>
            <a:r>
              <a:rPr lang="en-US" sz="3000" dirty="0"/>
              <a:t>Who the Program Serves</a:t>
            </a:r>
          </a:p>
          <a:p>
            <a:pPr marL="1485900" lvl="2" indent="-571500">
              <a:buFont typeface="+mj-lt"/>
              <a:buAutoNum type="alphaLcPeriod"/>
            </a:pPr>
            <a:r>
              <a:rPr lang="en-US" sz="3000" dirty="0"/>
              <a:t>Income Requirements</a:t>
            </a:r>
          </a:p>
          <a:p>
            <a:pPr marL="1485900" lvl="2" indent="-571500">
              <a:buFont typeface="+mj-lt"/>
              <a:buAutoNum type="alphaLcPeriod"/>
            </a:pPr>
            <a:r>
              <a:rPr lang="en-US" sz="3000" dirty="0"/>
              <a:t>Proof of Income</a:t>
            </a:r>
          </a:p>
          <a:p>
            <a:pPr marL="1485900" lvl="2" indent="-571500">
              <a:buFont typeface="+mj-lt"/>
              <a:buAutoNum type="alphaLcPeriod"/>
            </a:pPr>
            <a:r>
              <a:rPr lang="en-US" sz="3000" dirty="0"/>
              <a:t>Citizenship Requirements</a:t>
            </a:r>
          </a:p>
          <a:p>
            <a:pPr marL="1485900" lvl="2" indent="-571500">
              <a:buFont typeface="+mj-lt"/>
              <a:buAutoNum type="alphaLcPeriod"/>
            </a:pPr>
            <a:r>
              <a:rPr lang="en-US" sz="3000" dirty="0"/>
              <a:t>Other Requirements</a:t>
            </a:r>
          </a:p>
          <a:p>
            <a:pPr marL="1485900" lvl="2" indent="-571500">
              <a:buFont typeface="+mj-lt"/>
              <a:buAutoNum type="alphaLcPeriod"/>
            </a:pPr>
            <a:r>
              <a:rPr lang="en-US" sz="3000" dirty="0"/>
              <a:t>Two Step Process</a:t>
            </a:r>
          </a:p>
          <a:p>
            <a:pPr marL="571500" indent="-571500">
              <a:buFont typeface="+mj-lt"/>
              <a:buAutoNum type="romanUcPeriod"/>
            </a:pPr>
            <a:r>
              <a:rPr lang="en-US" sz="3400" dirty="0"/>
              <a:t>Household Categories that Qualify (more specifics)</a:t>
            </a:r>
          </a:p>
          <a:p>
            <a:pPr marL="571500" indent="-571500">
              <a:buFont typeface="+mj-lt"/>
              <a:buAutoNum type="romanUcPeriod"/>
            </a:pPr>
            <a:r>
              <a:rPr lang="en-US" sz="3400" dirty="0"/>
              <a:t>PWC CoC Referral Process</a:t>
            </a:r>
          </a:p>
          <a:p>
            <a:pPr marL="571500" indent="-571500">
              <a:buFont typeface="+mj-lt"/>
              <a:buAutoNum type="romanUcPeriod"/>
            </a:pPr>
            <a:r>
              <a:rPr lang="en-US" sz="3400" dirty="0"/>
              <a:t>Supportive Services</a:t>
            </a:r>
          </a:p>
          <a:p>
            <a:pPr marL="571500" indent="-571500">
              <a:buFont typeface="+mj-lt"/>
              <a:buAutoNum type="romanUcPeriod"/>
            </a:pPr>
            <a:r>
              <a:rPr lang="en-US" sz="3400" dirty="0"/>
              <a:t>Review of the PWA CoC Application &amp; Supporting Documents </a:t>
            </a:r>
          </a:p>
          <a:p>
            <a:pPr marL="571500" indent="-571500">
              <a:buFont typeface="+mj-lt"/>
              <a:buAutoNum type="romanUcPeriod"/>
            </a:pPr>
            <a:r>
              <a:rPr lang="en-US" sz="3400" dirty="0"/>
              <a:t>Review of the Vulnerability Tools </a:t>
            </a:r>
          </a:p>
          <a:p>
            <a:pPr marL="571500" indent="-571500">
              <a:buFont typeface="+mj-lt"/>
              <a:buAutoNum type="romanUcPeriod"/>
            </a:pPr>
            <a:r>
              <a:rPr lang="en-US" sz="3400" dirty="0"/>
              <a:t>Important Dates</a:t>
            </a:r>
          </a:p>
          <a:p>
            <a:pPr marL="571500" indent="-571500">
              <a:buFont typeface="+mj-lt"/>
              <a:buAutoNum type="romanUcPeriod"/>
            </a:pPr>
            <a:r>
              <a:rPr lang="en-US" sz="3400" dirty="0"/>
              <a:t>Questions &amp; Answers</a:t>
            </a:r>
          </a:p>
        </p:txBody>
      </p:sp>
    </p:spTree>
    <p:extLst>
      <p:ext uri="{BB962C8B-B14F-4D97-AF65-F5344CB8AC3E}">
        <p14:creationId xmlns:p14="http://schemas.microsoft.com/office/powerpoint/2010/main" val="345295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Category Four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lnSpcReduction="10000"/>
          </a:bodyPr>
          <a:lstStyle/>
          <a:p>
            <a:pPr marL="0" indent="0">
              <a:buNone/>
            </a:pPr>
            <a:r>
              <a:rPr lang="en-US" sz="2600" b="1" dirty="0"/>
              <a:t>Individuals &amp; Families Who are Recently Homeless</a:t>
            </a:r>
          </a:p>
          <a:p>
            <a:pPr marL="800100" lvl="1" indent="-342900" algn="just">
              <a:spcAft>
                <a:spcPts val="0"/>
              </a:spcAft>
              <a:buFont typeface="+mj-lt"/>
              <a:buAutoNum type="arabicPeriod"/>
            </a:pPr>
            <a:r>
              <a:rPr lang="en-US" sz="2000" b="0" dirty="0">
                <a:effectLst/>
                <a:latin typeface="Calibri" panose="020F0502020204030204" pitchFamily="34" charset="0"/>
                <a:ea typeface="Malgun Gothic" panose="020B0503020000020004" pitchFamily="34" charset="-127"/>
                <a:cs typeface="Calibri" panose="020F0502020204030204" pitchFamily="34" charset="0"/>
              </a:rPr>
              <a:t>Recently (Last 1-180 Days) and were identified as high risk households homeless is defined as individuals and families who have previously been classified by a member agency of the CoC as homeless but are not currently homeless as a result of homeless assistance (financial assistance or services), temporary rental assistance or some type of other assistance, and where the CoC or its designee determines that the loss of such assistance would result in a return to homelessness or the family having a high risk of housing instability. Examples of households that may be defined as recently homeless by the CoC include, but are not limited to, participants in rapid rehousing, and permanent supportive housing; and </a:t>
            </a:r>
          </a:p>
          <a:p>
            <a:pPr marL="457200" lvl="1" indent="0" algn="just">
              <a:spcAft>
                <a:spcPts val="0"/>
              </a:spcAft>
              <a:buNone/>
            </a:pPr>
            <a:endParaRPr lang="en-US" sz="2000" b="1" dirty="0">
              <a:latin typeface="Calibri" panose="020F0502020204030204" pitchFamily="34" charset="0"/>
              <a:ea typeface="Malgun Gothic" panose="020B0503020000020004" pitchFamily="34" charset="-127"/>
              <a:cs typeface="Calibri" panose="020F0502020204030204" pitchFamily="34" charset="0"/>
            </a:endParaRPr>
          </a:p>
          <a:p>
            <a:pPr marL="914400" lvl="1" indent="-457200" algn="just">
              <a:spcAft>
                <a:spcPts val="0"/>
              </a:spcAft>
              <a:buFont typeface="+mj-lt"/>
              <a:buAutoNum type="arabicPeriod" startAt="2"/>
            </a:pPr>
            <a:r>
              <a:rPr lang="en-US" sz="2000" b="0" dirty="0">
                <a:effectLst/>
                <a:latin typeface="Calibri" panose="020F0502020204030204" pitchFamily="34" charset="0"/>
                <a:ea typeface="Malgun Gothic" panose="020B0503020000020004" pitchFamily="34" charset="-127"/>
                <a:cs typeface="Calibri" panose="020F0502020204030204" pitchFamily="34" charset="0"/>
              </a:rPr>
              <a:t>Individuals and families classified as recently homeless must be referred by the CoC or its designee.</a:t>
            </a:r>
            <a:endParaRPr lang="en-US" sz="2000" b="1" dirty="0">
              <a:effectLst/>
              <a:latin typeface="Calibri" panose="020F0502020204030204" pitchFamily="34" charset="0"/>
              <a:ea typeface="Malgun Gothic" panose="020B0503020000020004" pitchFamily="34" charset="-127"/>
              <a:cs typeface="Calibri" panose="020F0502020204030204" pitchFamily="34" charset="0"/>
            </a:endParaRPr>
          </a:p>
          <a:p>
            <a:pPr marL="0" marR="0" indent="0" algn="just">
              <a:spcBef>
                <a:spcPts val="0"/>
              </a:spcBef>
              <a:spcAft>
                <a:spcPts val="0"/>
              </a:spcAft>
              <a:buNone/>
            </a:pPr>
            <a:endParaRPr lang="en-US" sz="1800" b="1" dirty="0">
              <a:effectLst/>
              <a:latin typeface="Calibri" panose="020F0502020204030204" pitchFamily="34" charset="0"/>
              <a:ea typeface="Malgun Gothic" panose="020B0503020000020004" pitchFamily="34" charset="-127"/>
              <a:cs typeface="Calibri" panose="020F0502020204030204" pitchFamily="34" charset="0"/>
            </a:endParaRPr>
          </a:p>
          <a:p>
            <a:pPr marL="0" indent="0">
              <a:buNone/>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 </a:t>
            </a:r>
          </a:p>
          <a:p>
            <a:pPr marL="0" marR="0" lvl="0" indent="0" algn="just">
              <a:lnSpc>
                <a:spcPct val="115000"/>
              </a:lnSpc>
              <a:spcBef>
                <a:spcPts val="0"/>
              </a:spcBef>
              <a:spcAft>
                <a:spcPts val="0"/>
              </a:spcAft>
              <a:buNone/>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06976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PWA CoC Referral Process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lnSpcReduction="10000"/>
          </a:bodyPr>
          <a:lstStyle/>
          <a:p>
            <a:pPr marL="342900" marR="0" lvl="0" indent="-342900" algn="just">
              <a:lnSpc>
                <a:spcPct val="115000"/>
              </a:lnSpc>
              <a:spcBef>
                <a:spcPts val="0"/>
              </a:spcBef>
              <a:spcAft>
                <a:spcPts val="0"/>
              </a:spcAft>
              <a:buFont typeface="+mj-lt"/>
              <a:buAutoNum type="arabicPeriod"/>
            </a:pPr>
            <a:r>
              <a:rPr lang="en-US" sz="2000" dirty="0">
                <a:effectLst/>
                <a:latin typeface="Calibri" panose="020F0502020204030204" pitchFamily="34" charset="0"/>
                <a:ea typeface="Malgun Gothic" panose="020B0503020000020004" pitchFamily="34" charset="-127"/>
                <a:cs typeface="Calibri" panose="020F0502020204030204" pitchFamily="34" charset="0"/>
              </a:rPr>
              <a:t>Emergency Shelter and/or Street Outreach staff will engage the household, discussing the EHVP program.</a:t>
            </a:r>
          </a:p>
          <a:p>
            <a:pPr marL="342900" marR="0" lvl="0" indent="-342900" algn="just">
              <a:lnSpc>
                <a:spcPct val="115000"/>
              </a:lnSpc>
              <a:spcBef>
                <a:spcPts val="0"/>
              </a:spcBef>
              <a:spcAft>
                <a:spcPts val="0"/>
              </a:spcAft>
              <a:buFont typeface="+mj-lt"/>
              <a:buAutoNum type="arabicPeriod"/>
            </a:pPr>
            <a:endParaRPr lang="en-US" sz="2000" dirty="0">
              <a:effectLst/>
              <a:latin typeface="Calibri" panose="020F0502020204030204" pitchFamily="34" charset="0"/>
              <a:ea typeface="Malgun Gothic" panose="020B0503020000020004" pitchFamily="34" charset="-127"/>
              <a:cs typeface="Calibri" panose="020F0502020204030204" pitchFamily="34" charset="0"/>
            </a:endParaRPr>
          </a:p>
          <a:p>
            <a:pPr marL="342900" marR="0" lvl="0" indent="-342900" algn="just">
              <a:lnSpc>
                <a:spcPct val="115000"/>
              </a:lnSpc>
              <a:spcBef>
                <a:spcPts val="0"/>
              </a:spcBef>
              <a:spcAft>
                <a:spcPts val="0"/>
              </a:spcAft>
              <a:buFont typeface="+mj-lt"/>
              <a:buAutoNum type="arabicPeriod"/>
            </a:pPr>
            <a:r>
              <a:rPr lang="en-US" sz="2000" dirty="0">
                <a:effectLst/>
                <a:latin typeface="Calibri" panose="020F0502020204030204" pitchFamily="34" charset="0"/>
                <a:ea typeface="Malgun Gothic" panose="020B0503020000020004" pitchFamily="34" charset="-127"/>
                <a:cs typeface="Calibri" panose="020F0502020204030204" pitchFamily="34" charset="0"/>
              </a:rPr>
              <a:t>If the household agrees, the EHVP is the next best step, the shelter case manager and/or Street Outreach staff will complete the following documents: </a:t>
            </a:r>
            <a:endParaRPr lang="en-US" sz="20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Malgun Gothic" panose="020B0503020000020004" pitchFamily="34" charset="-127"/>
                <a:cs typeface="Calibri" panose="020F0502020204030204" pitchFamily="34" charset="0"/>
              </a:rPr>
              <a:t>PWA EHVP Referral Form </a:t>
            </a:r>
            <a:endParaRPr lang="en-US" sz="20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Malgun Gothic" panose="020B0503020000020004" pitchFamily="34" charset="-127"/>
                <a:cs typeface="Calibri" panose="020F0502020204030204" pitchFamily="34" charset="0"/>
              </a:rPr>
              <a:t>Consent to Release Confidential Information</a:t>
            </a: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Malgun Gothic" panose="020B0503020000020004" pitchFamily="34" charset="-127"/>
                <a:cs typeface="Calibri" panose="020F0502020204030204" pitchFamily="34" charset="0"/>
              </a:rPr>
              <a:t>PWC CSB Authorization to Release and Obtain Confidential Information- CSB ONLY</a:t>
            </a:r>
            <a:endParaRPr lang="en-US" sz="20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Malgun Gothic" panose="020B0503020000020004" pitchFamily="34" charset="-127"/>
                <a:cs typeface="Calibri" panose="020F0502020204030204" pitchFamily="34" charset="0"/>
              </a:rPr>
              <a:t>Homeless Certification Form (Categories 1, 2 &amp; 3)</a:t>
            </a:r>
            <a:endParaRPr lang="en-US" sz="20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Malgun Gothic" panose="020B0503020000020004" pitchFamily="34" charset="-127"/>
                <a:cs typeface="Calibri" panose="020F0502020204030204" pitchFamily="34" charset="0"/>
              </a:rPr>
              <a:t>Letter on Agency Letterhead indicating household was homeless for (Category 4 only). </a:t>
            </a: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Malgun Gothic" panose="020B0503020000020004" pitchFamily="34" charset="-127"/>
                <a:cs typeface="Calibri" panose="020F0502020204030204" pitchFamily="34" charset="0"/>
              </a:rPr>
              <a:t>Supplemental Documentation HMIS documentation for (Category 4 only). </a:t>
            </a:r>
            <a:endParaRPr lang="en-US" sz="2000" dirty="0">
              <a:latin typeface="Calibri" panose="020F0502020204030204" pitchFamily="34" charset="0"/>
              <a:ea typeface="Malgun Gothic" panose="020B0503020000020004" pitchFamily="34" charset="-127"/>
              <a:cs typeface="Calibri" panose="020F0502020204030204" pitchFamily="34" charset="0"/>
            </a:endParaRPr>
          </a:p>
          <a:p>
            <a:pPr lvl="1" algn="just">
              <a:lnSpc>
                <a:spcPct val="115000"/>
              </a:lnSpc>
              <a:spcAft>
                <a:spcPts val="0"/>
              </a:spcAft>
              <a:buFont typeface="+mj-lt"/>
              <a:buAutoNum type="alphaLcPeriod"/>
            </a:pPr>
            <a:r>
              <a:rPr lang="en-US" sz="2000" dirty="0">
                <a:latin typeface="Calibri" panose="020F0502020204030204" pitchFamily="34" charset="0"/>
                <a:ea typeface="Malgun Gothic" panose="020B0503020000020004" pitchFamily="34" charset="-127"/>
                <a:cs typeface="Calibri" panose="020F0502020204030204" pitchFamily="34" charset="0"/>
              </a:rPr>
              <a:t>Copy of VI-SPDAT or VI-FSPDAT v 2.0 within the past 12 months</a:t>
            </a:r>
            <a:endParaRPr lang="en-US" sz="2000" dirty="0">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001359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PWA CoC Referral Process – cont.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228600" marR="0" indent="-228600" algn="just">
              <a:spcBef>
                <a:spcPts val="0"/>
              </a:spcBef>
              <a:spcAft>
                <a:spcPts val="0"/>
              </a:spcAft>
              <a:buFont typeface="+mj-lt"/>
              <a:buAutoNum type="arabicPeriod" startAt="3"/>
            </a:pPr>
            <a:r>
              <a:rPr lang="en-US" sz="2000" dirty="0">
                <a:effectLst/>
                <a:latin typeface="Calibri" panose="020F0502020204030204" pitchFamily="34" charset="0"/>
                <a:ea typeface="Calibri" panose="020F0502020204030204" pitchFamily="34" charset="0"/>
                <a:cs typeface="Calibri" panose="020F0502020204030204" pitchFamily="34" charset="0"/>
              </a:rPr>
              <a:t>The Application can be submitted one of two ways: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0"/>
              </a:spcAft>
              <a:buFont typeface="+mj-lt"/>
              <a:buAutoNum type="alphaLcPeriod"/>
            </a:pPr>
            <a:r>
              <a:rPr lang="en-US" sz="2000" dirty="0">
                <a:effectLst/>
                <a:latin typeface="Calibri" panose="020F0502020204030204" pitchFamily="34" charset="0"/>
                <a:ea typeface="Malgun Gothic" panose="020B0503020000020004" pitchFamily="34" charset="-127"/>
                <a:cs typeface="Calibri" panose="020F0502020204030204" pitchFamily="34" charset="0"/>
              </a:rPr>
              <a:t>For all personnel that has access to HIMS, the application needs to be referred to the EHVP Program. </a:t>
            </a:r>
            <a:endParaRPr lang="en-US" sz="2000" dirty="0">
              <a:effectLst/>
              <a:latin typeface="Calibri" panose="020F0502020204030204" pitchFamily="34" charset="0"/>
              <a:ea typeface="Malgun Gothic" panose="020B0503020000020004" pitchFamily="34" charset="-127"/>
              <a:cs typeface="Times New Roman" panose="02020603050405020304" pitchFamily="18" charset="0"/>
            </a:endParaRPr>
          </a:p>
          <a:p>
            <a:pPr marL="800100" lvl="1" indent="-342900" algn="just">
              <a:lnSpc>
                <a:spcPct val="115000"/>
              </a:lnSpc>
              <a:buFont typeface="+mj-lt"/>
              <a:buAutoNum type="alphaLcPeriod"/>
            </a:pPr>
            <a:r>
              <a:rPr lang="en-US" sz="2000" dirty="0">
                <a:effectLst/>
                <a:latin typeface="Calibri" panose="020F0502020204030204" pitchFamily="34" charset="0"/>
                <a:ea typeface="Malgun Gothic" panose="020B0503020000020004" pitchFamily="34" charset="-127"/>
                <a:cs typeface="Calibri" panose="020F0502020204030204" pitchFamily="34" charset="0"/>
              </a:rPr>
              <a:t>For personnel that does not have access to HMIS, please send the application in one (1) pdf document with all supporting documents to CES via email: </a:t>
            </a:r>
            <a:r>
              <a:rPr lang="en-US" sz="2000" u="sng" dirty="0">
                <a:solidFill>
                  <a:srgbClr val="0563C1"/>
                </a:solidFill>
                <a:effectLst/>
                <a:latin typeface="Calibri" panose="020F0502020204030204" pitchFamily="34" charset="0"/>
                <a:ea typeface="Malgun Gothic" panose="020B0503020000020004" pitchFamily="34" charset="-127"/>
                <a:cs typeface="Calibri" panose="020F0502020204030204" pitchFamily="34" charset="0"/>
                <a:hlinkClick r:id="rId2"/>
              </a:rPr>
              <a:t>dssehvp@pwcgov.org</a:t>
            </a:r>
            <a:r>
              <a:rPr lang="en-US" sz="2000" dirty="0">
                <a:effectLst/>
                <a:latin typeface="Calibri" panose="020F0502020204030204" pitchFamily="34" charset="0"/>
                <a:ea typeface="Malgun Gothic" panose="020B0503020000020004" pitchFamily="34" charset="-127"/>
                <a:cs typeface="Calibri" panose="020F0502020204030204" pitchFamily="34" charset="0"/>
              </a:rPr>
              <a:t>. The subject line of the email should read Referral for EHVP and the initials of the client’s First and Last Name.  For example: </a:t>
            </a:r>
            <a:r>
              <a:rPr lang="en-US" sz="2000" b="1" u="sng"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Referral for EHVP for (initials) &amp; DOB. </a:t>
            </a:r>
            <a:endParaRPr lang="en-US" sz="2000" b="1" u="sng"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endParaRPr>
          </a:p>
          <a:p>
            <a:pPr marL="0" marR="0" indent="0" algn="just">
              <a:spcBef>
                <a:spcPts val="0"/>
              </a:spcBef>
              <a:spcAft>
                <a:spcPts val="0"/>
              </a:spcAft>
              <a:buNone/>
            </a:pPr>
            <a:endParaRPr lang="en-US" sz="1800" b="1" dirty="0">
              <a:effectLst/>
              <a:latin typeface="Calibri" panose="020F0502020204030204" pitchFamily="34" charset="0"/>
              <a:ea typeface="Malgun Gothic" panose="020B0503020000020004" pitchFamily="34" charset="-127"/>
              <a:cs typeface="Calibri" panose="020F0502020204030204" pitchFamily="34" charset="0"/>
            </a:endParaRPr>
          </a:p>
          <a:p>
            <a:pPr marL="0" indent="0">
              <a:buNone/>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 </a:t>
            </a:r>
          </a:p>
          <a:p>
            <a:pPr marL="0" marR="0" lvl="0" indent="0" algn="just">
              <a:lnSpc>
                <a:spcPct val="115000"/>
              </a:lnSpc>
              <a:spcBef>
                <a:spcPts val="0"/>
              </a:spcBef>
              <a:spcAft>
                <a:spcPts val="0"/>
              </a:spcAft>
              <a:buNone/>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5512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PWA CoC Referral Process – cont.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fontScale="92500" lnSpcReduction="10000"/>
          </a:bodyPr>
          <a:lstStyle/>
          <a:p>
            <a:pPr marL="0" marR="0" indent="0" algn="just">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CES Staff will: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0"/>
              </a:spcAft>
              <a:buFont typeface="+mj-lt"/>
              <a:buAutoNum type="arabicPeriod"/>
            </a:pPr>
            <a:r>
              <a:rPr lang="en-US" u="none" strike="noStrike" dirty="0">
                <a:effectLst/>
                <a:latin typeface="Calibri" panose="020F0502020204030204" pitchFamily="34" charset="0"/>
                <a:ea typeface="Malgun Gothic" panose="020B0503020000020004" pitchFamily="34" charset="-127"/>
                <a:cs typeface="Calibri" panose="020F0502020204030204" pitchFamily="34" charset="0"/>
              </a:rPr>
              <a:t>Upon receipt of the referral (via email from the HMIS System or via email), the CES Staff will review the EHVP referral for completeness. </a:t>
            </a:r>
            <a:endParaRPr lang="en-US" u="none" strike="noStrike" dirty="0">
              <a:effectLst/>
              <a:latin typeface="Calibri" panose="020F0502020204030204" pitchFamily="34" charset="0"/>
              <a:ea typeface="Malgun Gothic" panose="020B0503020000020004" pitchFamily="34" charset="-127"/>
              <a:cs typeface="Times New Roman" panose="02020603050405020304" pitchFamily="18" charset="0"/>
            </a:endParaRPr>
          </a:p>
          <a:p>
            <a:pPr lvl="2" algn="just">
              <a:lnSpc>
                <a:spcPct val="115000"/>
              </a:lnSpc>
              <a:spcAft>
                <a:spcPts val="0"/>
              </a:spcAft>
              <a:buFont typeface="+mj-lt"/>
              <a:buAutoNum type="alphaLcPeriod"/>
            </a:pPr>
            <a:r>
              <a:rPr lang="en-US" sz="1600" dirty="0">
                <a:effectLst/>
                <a:latin typeface="Calibri" panose="020F0502020204030204" pitchFamily="34" charset="0"/>
                <a:ea typeface="Malgun Gothic" panose="020B0503020000020004" pitchFamily="34" charset="-127"/>
                <a:cs typeface="Calibri" panose="020F0502020204030204" pitchFamily="34" charset="0"/>
              </a:rPr>
              <a:t>If the referral is not complete, the Human Services Manager will decline referral in HMIS and will send an email to the referring agency for referrals received via email. </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p>
            <a:pPr lvl="2" algn="just">
              <a:lnSpc>
                <a:spcPct val="115000"/>
              </a:lnSpc>
              <a:spcAft>
                <a:spcPts val="0"/>
              </a:spcAft>
              <a:buFont typeface="+mj-lt"/>
              <a:buAutoNum type="alphaLcPeriod"/>
            </a:pPr>
            <a:r>
              <a:rPr lang="en-US" sz="1600" dirty="0">
                <a:effectLst/>
                <a:latin typeface="Calibri" panose="020F0502020204030204" pitchFamily="34" charset="0"/>
                <a:ea typeface="Malgun Gothic" panose="020B0503020000020004" pitchFamily="34" charset="-127"/>
                <a:cs typeface="Calibri" panose="020F0502020204030204" pitchFamily="34" charset="0"/>
              </a:rPr>
              <a:t>A provider note or an email will clearly state the reason for denial.  The referring organization will need to resubmit the entire referral if documentation is missing.  </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p>
            <a:pPr lvl="2" algn="just">
              <a:lnSpc>
                <a:spcPct val="115000"/>
              </a:lnSpc>
              <a:spcAft>
                <a:spcPts val="0"/>
              </a:spcAft>
              <a:buFont typeface="+mj-lt"/>
              <a:buAutoNum type="alphaLcPeriod"/>
            </a:pPr>
            <a:r>
              <a:rPr lang="en-US" sz="1600" dirty="0">
                <a:effectLst/>
                <a:latin typeface="Calibri" panose="020F0502020204030204" pitchFamily="34" charset="0"/>
                <a:ea typeface="Malgun Gothic" panose="020B0503020000020004" pitchFamily="34" charset="-127"/>
                <a:cs typeface="Calibri" panose="020F0502020204030204" pitchFamily="34" charset="0"/>
              </a:rPr>
              <a:t>If the referral is complete, CES Staff will accept the referral.  Acceptance of the referral does not mean acceptance to a designated EHVP program.  It signifies the referral paperwork is complete and the household has been added to the EHVP By-Names List (BNL). </a:t>
            </a:r>
          </a:p>
          <a:p>
            <a:pPr marL="914400" lvl="2" indent="0" algn="just">
              <a:lnSpc>
                <a:spcPct val="115000"/>
              </a:lnSpc>
              <a:spcAft>
                <a:spcPts val="0"/>
              </a:spcAft>
              <a:buNone/>
            </a:pP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p>
            <a:pPr marL="800100" lvl="1" indent="-342900" algn="just">
              <a:lnSpc>
                <a:spcPct val="115000"/>
              </a:lnSpc>
              <a:spcAft>
                <a:spcPts val="0"/>
              </a:spcAft>
              <a:buFont typeface="+mj-lt"/>
              <a:buAutoNum type="arabicPeriod" startAt="2"/>
            </a:pPr>
            <a:r>
              <a:rPr lang="en-US" u="none" strike="noStrike" dirty="0">
                <a:effectLst/>
                <a:latin typeface="Calibri" panose="020F0502020204030204" pitchFamily="34" charset="0"/>
                <a:ea typeface="Malgun Gothic" panose="020B0503020000020004" pitchFamily="34" charset="-127"/>
                <a:cs typeface="Calibri" panose="020F0502020204030204" pitchFamily="34" charset="0"/>
              </a:rPr>
              <a:t>Submission of EHVP referral to CES does not automatically indicate placement on the BNL or acceptance to the EHVP program.</a:t>
            </a:r>
          </a:p>
          <a:p>
            <a:pPr marL="457200" lvl="1" indent="0" algn="just">
              <a:lnSpc>
                <a:spcPct val="115000"/>
              </a:lnSpc>
              <a:spcAft>
                <a:spcPts val="0"/>
              </a:spcAft>
              <a:buNone/>
            </a:pPr>
            <a:endParaRPr lang="en-US" u="none" strike="noStrike" dirty="0">
              <a:effectLst/>
              <a:latin typeface="Calibri" panose="020F0502020204030204" pitchFamily="34" charset="0"/>
              <a:ea typeface="Malgun Gothic" panose="020B0503020000020004" pitchFamily="34" charset="-127"/>
              <a:cs typeface="Times New Roman" panose="02020603050405020304" pitchFamily="18" charset="0"/>
            </a:endParaRPr>
          </a:p>
          <a:p>
            <a:pPr marL="800100" lvl="1" indent="-342900" algn="just">
              <a:lnSpc>
                <a:spcPct val="115000"/>
              </a:lnSpc>
              <a:spcAft>
                <a:spcPts val="0"/>
              </a:spcAft>
              <a:buFont typeface="+mj-lt"/>
              <a:buAutoNum type="arabicPeriod" startAt="3"/>
            </a:pPr>
            <a:r>
              <a:rPr lang="en-US" u="none" strike="noStrike" dirty="0">
                <a:effectLst/>
                <a:latin typeface="Calibri" panose="020F0502020204030204" pitchFamily="34" charset="0"/>
                <a:ea typeface="Malgun Gothic" panose="020B0503020000020004" pitchFamily="34" charset="-127"/>
                <a:cs typeface="Calibri" panose="020F0502020204030204" pitchFamily="34" charset="0"/>
              </a:rPr>
              <a:t>Based upon the Prioritization Score (combination of VI-SPDAT Score and Prioritization Group Category Score), households will be added to the EHVP BNL. Households will be listed by date and their Prioritization Score provided. </a:t>
            </a:r>
            <a:endParaRPr lang="en-US" u="none" strike="noStrike"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endParaRPr lang="en-US" sz="1800" b="1" dirty="0">
              <a:effectLst/>
              <a:latin typeface="Calibri" panose="020F0502020204030204" pitchFamily="34" charset="0"/>
              <a:ea typeface="Malgun Gothic" panose="020B0503020000020004" pitchFamily="34" charset="-127"/>
              <a:cs typeface="Calibri" panose="020F0502020204030204" pitchFamily="34" charset="0"/>
            </a:endParaRPr>
          </a:p>
          <a:p>
            <a:pPr marL="0" indent="0">
              <a:buNone/>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 </a:t>
            </a:r>
          </a:p>
          <a:p>
            <a:pPr marL="0" marR="0" lvl="0" indent="0" algn="just">
              <a:lnSpc>
                <a:spcPct val="115000"/>
              </a:lnSpc>
              <a:spcBef>
                <a:spcPts val="0"/>
              </a:spcBef>
              <a:spcAft>
                <a:spcPts val="0"/>
              </a:spcAft>
              <a:buNone/>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2977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PWA CoC Referral Process – cont.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0" marR="0" indent="0" algn="just">
              <a:spcBef>
                <a:spcPts val="0"/>
              </a:spcBef>
              <a:spcAft>
                <a:spcPts val="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CES Staff will: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startAt="4"/>
            </a:pPr>
            <a:r>
              <a:rPr lang="en-US" sz="1400" u="none" strike="noStrike" dirty="0">
                <a:effectLst/>
                <a:latin typeface="Calibri" panose="020F0502020204030204" pitchFamily="34" charset="0"/>
                <a:ea typeface="Malgun Gothic" panose="020B0503020000020004" pitchFamily="34" charset="-127"/>
                <a:cs typeface="Calibri" panose="020F0502020204030204" pitchFamily="34" charset="0"/>
              </a:rPr>
              <a:t>Referrals will be maintained on the BNL from data directly from the application referral that includes the following.</a:t>
            </a:r>
            <a:endParaRPr lang="en-US" sz="1400" u="none" strike="noStrike"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1400" dirty="0">
                <a:effectLst/>
                <a:latin typeface="Calibri" panose="020F0502020204030204" pitchFamily="34" charset="0"/>
                <a:ea typeface="Malgun Gothic" panose="020B0503020000020004" pitchFamily="34" charset="-127"/>
                <a:cs typeface="Calibri" panose="020F0502020204030204" pitchFamily="34" charset="0"/>
              </a:rPr>
              <a:t>HH’s first and last name, HMIS# (if applicable), Referral date, VI-SPDAT or VI-FS-SPDAT Score, Prioritization Group Score, overall Score, Housing readiness, and barriers to housing.  </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1400" dirty="0">
                <a:effectLst/>
                <a:latin typeface="Calibri" panose="020F0502020204030204" pitchFamily="34" charset="0"/>
                <a:ea typeface="Malgun Gothic" panose="020B0503020000020004" pitchFamily="34" charset="-127"/>
                <a:cs typeface="Calibri" panose="020F0502020204030204" pitchFamily="34" charset="0"/>
              </a:rPr>
              <a:t>HH’s will be listed in order of Prioritization and referral date if the Prioritization Score is the same for two or more households referred to the program. </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1400" dirty="0">
                <a:effectLst/>
                <a:latin typeface="Calibri" panose="020F0502020204030204" pitchFamily="34" charset="0"/>
                <a:ea typeface="Malgun Gothic" panose="020B0503020000020004" pitchFamily="34" charset="-127"/>
                <a:cs typeface="Calibri" panose="020F0502020204030204" pitchFamily="34" charset="0"/>
              </a:rPr>
              <a:t>The BNL will be shared via email with EHVP Committee members.</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628650" marR="0" indent="0" algn="just">
              <a:lnSpc>
                <a:spcPct val="115000"/>
              </a:lnSpc>
              <a:spcBef>
                <a:spcPts val="0"/>
              </a:spcBef>
              <a:spcAft>
                <a:spcPts val="0"/>
              </a:spcAft>
              <a:buNone/>
            </a:pPr>
            <a:r>
              <a:rPr lang="en-US" sz="1400" dirty="0">
                <a:effectLst/>
                <a:latin typeface="Calibri" panose="020F0502020204030204" pitchFamily="34" charset="0"/>
                <a:ea typeface="Malgun Gothic" panose="020B0503020000020004" pitchFamily="34" charset="-127"/>
                <a:cs typeface="Calibri" panose="020F0502020204030204" pitchFamily="34" charset="0"/>
              </a:rPr>
              <a:t> </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startAt="5"/>
            </a:pPr>
            <a:r>
              <a:rPr lang="en-US" sz="1400" u="none" strike="noStrike" dirty="0">
                <a:effectLst/>
                <a:latin typeface="Calibri" panose="020F0502020204030204" pitchFamily="34" charset="0"/>
                <a:ea typeface="Malgun Gothic" panose="020B0503020000020004" pitchFamily="34" charset="-127"/>
                <a:cs typeface="Calibri" panose="020F0502020204030204" pitchFamily="34" charset="0"/>
              </a:rPr>
              <a:t>Advancement to meet with OHCD staff will be made by CES directly from the BNL as of a specific date to be identified by the CES staff.  CES staff will maintain two BNL list: one for individuals (first 30 slots ) and one for families (first 30 slots).  Again, it is important to continue with referrals despite when made because there is the possibility that additional EHVP could be provided to the continuum.</a:t>
            </a:r>
            <a:endParaRPr lang="en-US" sz="1400" u="none" strike="noStrike"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startAt="5"/>
            </a:pPr>
            <a:r>
              <a:rPr lang="en-US" sz="1400" u="none" strike="noStrike" dirty="0">
                <a:effectLst/>
                <a:latin typeface="Calibri" panose="020F0502020204030204" pitchFamily="34" charset="0"/>
                <a:ea typeface="Malgun Gothic" panose="020B0503020000020004" pitchFamily="34" charset="-127"/>
                <a:cs typeface="Calibri" panose="020F0502020204030204" pitchFamily="34" charset="0"/>
              </a:rPr>
              <a:t>The CES will contact the referring agency staff when the household’s name will be forwarded to the Office of Housing and Community Development (OHCD).</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p>
          <a:p>
            <a:pPr marL="342900" marR="0" lvl="0" indent="-342900" algn="just">
              <a:lnSpc>
                <a:spcPct val="115000"/>
              </a:lnSpc>
              <a:spcBef>
                <a:spcPts val="0"/>
              </a:spcBef>
              <a:spcAft>
                <a:spcPts val="0"/>
              </a:spcAft>
              <a:buFont typeface="+mj-lt"/>
              <a:buAutoNum type="arabicPeriod" startAt="5"/>
            </a:pPr>
            <a:r>
              <a:rPr lang="en-US" sz="1400" dirty="0">
                <a:effectLst/>
                <a:latin typeface="Calibri" panose="020F0502020204030204" pitchFamily="34" charset="0"/>
                <a:ea typeface="Calibri" panose="020F0502020204030204" pitchFamily="34" charset="0"/>
              </a:rPr>
              <a:t>OHCD will then establish a date and time to meet with the household to collect all necessary documents and begin HCV process. </a:t>
            </a:r>
            <a:endParaRPr lang="en-US" sz="2400" b="1" dirty="0">
              <a:effectLst/>
              <a:latin typeface="Calibri" panose="020F0502020204030204" pitchFamily="34" charset="0"/>
              <a:ea typeface="Malgun Gothic" panose="020B0503020000020004" pitchFamily="34" charset="-127"/>
              <a:cs typeface="Calibri" panose="020F0502020204030204" pitchFamily="34" charset="0"/>
            </a:endParaRPr>
          </a:p>
          <a:p>
            <a:pPr marL="0" indent="0">
              <a:buNone/>
            </a:pPr>
            <a:r>
              <a:rPr lang="en-US" sz="1100" dirty="0">
                <a:effectLst/>
                <a:latin typeface="Calibri" panose="020F0502020204030204" pitchFamily="34" charset="0"/>
                <a:ea typeface="Malgun Gothic" panose="020B0503020000020004" pitchFamily="34" charset="-127"/>
                <a:cs typeface="Times New Roman" panose="02020603050405020304" pitchFamily="18" charset="0"/>
              </a:rPr>
              <a:t> </a:t>
            </a:r>
          </a:p>
          <a:p>
            <a:pPr marL="0" marR="0" lvl="0" indent="0" algn="just">
              <a:lnSpc>
                <a:spcPct val="115000"/>
              </a:lnSpc>
              <a:spcBef>
                <a:spcPts val="0"/>
              </a:spcBef>
              <a:spcAft>
                <a:spcPts val="0"/>
              </a:spcAft>
              <a:buNone/>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30901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Supportive Services</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fontScale="92500"/>
          </a:bodyPr>
          <a:lstStyle/>
          <a:p>
            <a:pPr marL="0" marR="116840" lvl="0" indent="0">
              <a:spcBef>
                <a:spcPts val="800"/>
              </a:spcBef>
              <a:spcAft>
                <a:spcPts val="0"/>
              </a:spcAft>
              <a:buSzPts val="1200"/>
              <a:buNone/>
            </a:pPr>
            <a:r>
              <a:rPr lang="en-US" sz="3000" dirty="0">
                <a:effectLst/>
                <a:latin typeface="+mn-lt"/>
                <a:ea typeface="Times New Roman" panose="02020603050405020304" pitchFamily="18" charset="0"/>
              </a:rPr>
              <a:t>Referring Organizations should help with the following: </a:t>
            </a:r>
          </a:p>
          <a:p>
            <a:pPr marL="342900" marR="116840" lvl="0" indent="-342900">
              <a:spcBef>
                <a:spcPts val="800"/>
              </a:spcBef>
              <a:spcAft>
                <a:spcPts val="0"/>
              </a:spcAft>
              <a:buSzPts val="1200"/>
              <a:buFont typeface="+mj-lt"/>
              <a:buAutoNum type="arabicPeriod"/>
            </a:pPr>
            <a:r>
              <a:rPr lang="en-US" sz="1800" dirty="0">
                <a:effectLst/>
                <a:latin typeface="+mn-lt"/>
                <a:ea typeface="Times New Roman" panose="02020603050405020304" pitchFamily="18" charset="0"/>
              </a:rPr>
              <a:t>Partnering service providers will support OHCD in ensuring eligible individuals and families are provided assistance to meet with the OHCD. This includes but is not limited to transportation assistance, assistance completing the application and accompanying the household to the appointment.  </a:t>
            </a:r>
          </a:p>
          <a:p>
            <a:pPr marL="342900" marR="116840" lvl="0" indent="-342900">
              <a:spcBef>
                <a:spcPts val="800"/>
              </a:spcBef>
              <a:spcAft>
                <a:spcPts val="0"/>
              </a:spcAft>
              <a:buSzPts val="1200"/>
              <a:buFont typeface="+mj-lt"/>
              <a:buAutoNum type="arabicPeriod"/>
            </a:pPr>
            <a:r>
              <a:rPr lang="en-US" sz="1800" dirty="0">
                <a:effectLst/>
                <a:latin typeface="+mn-lt"/>
                <a:ea typeface="Times New Roman" panose="02020603050405020304" pitchFamily="18" charset="0"/>
              </a:rPr>
              <a:t>Partnering service providers will provide housing search assistance for eligible </a:t>
            </a:r>
            <a:r>
              <a:rPr lang="en-US" sz="1800" spc="-285" dirty="0">
                <a:effectLst/>
                <a:latin typeface="+mn-lt"/>
                <a:ea typeface="Times New Roman" panose="02020603050405020304" pitchFamily="18" charset="0"/>
              </a:rPr>
              <a:t> </a:t>
            </a:r>
            <a:r>
              <a:rPr lang="en-US" sz="1800" dirty="0">
                <a:effectLst/>
                <a:latin typeface="+mn-lt"/>
                <a:ea typeface="Times New Roman" panose="02020603050405020304" pitchFamily="18" charset="0"/>
              </a:rPr>
              <a:t>individuals</a:t>
            </a:r>
            <a:r>
              <a:rPr lang="en-US" sz="1800" spc="-5" dirty="0">
                <a:effectLst/>
                <a:latin typeface="+mn-lt"/>
                <a:ea typeface="Times New Roman" panose="02020603050405020304" pitchFamily="18" charset="0"/>
              </a:rPr>
              <a:t> </a:t>
            </a:r>
            <a:r>
              <a:rPr lang="en-US" sz="1800" dirty="0">
                <a:effectLst/>
                <a:latin typeface="+mn-lt"/>
                <a:ea typeface="Times New Roman" panose="02020603050405020304" pitchFamily="18" charset="0"/>
              </a:rPr>
              <a:t>and families.</a:t>
            </a:r>
          </a:p>
          <a:p>
            <a:pPr marL="342900" marR="116840" lvl="0" indent="-342900">
              <a:spcBef>
                <a:spcPts val="800"/>
              </a:spcBef>
              <a:spcAft>
                <a:spcPts val="0"/>
              </a:spcAft>
              <a:buSzPts val="1200"/>
              <a:buFont typeface="+mj-lt"/>
              <a:buAutoNum type="arabicPeriod"/>
            </a:pPr>
            <a:r>
              <a:rPr lang="en-US" sz="1800" dirty="0">
                <a:effectLst/>
                <a:latin typeface="+mn-lt"/>
                <a:ea typeface="Times New Roman" panose="02020603050405020304" pitchFamily="18" charset="0"/>
              </a:rPr>
              <a:t>Partnering</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service</a:t>
            </a:r>
            <a:r>
              <a:rPr lang="en-US" sz="1800" spc="-20" dirty="0">
                <a:effectLst/>
                <a:latin typeface="+mn-lt"/>
                <a:ea typeface="Times New Roman" panose="02020603050405020304" pitchFamily="18" charset="0"/>
              </a:rPr>
              <a:t> </a:t>
            </a:r>
            <a:r>
              <a:rPr lang="en-US" sz="1800" dirty="0">
                <a:effectLst/>
                <a:latin typeface="+mn-lt"/>
                <a:ea typeface="Times New Roman" panose="02020603050405020304" pitchFamily="18" charset="0"/>
              </a:rPr>
              <a:t>providers</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will</a:t>
            </a:r>
            <a:r>
              <a:rPr lang="en-US" sz="1800" spc="-5" dirty="0">
                <a:effectLst/>
                <a:latin typeface="+mn-lt"/>
                <a:ea typeface="Times New Roman" panose="02020603050405020304" pitchFamily="18" charset="0"/>
              </a:rPr>
              <a:t> </a:t>
            </a:r>
            <a:r>
              <a:rPr lang="en-US" sz="1800" dirty="0">
                <a:effectLst/>
                <a:latin typeface="+mn-lt"/>
                <a:ea typeface="Times New Roman" panose="02020603050405020304" pitchFamily="18" charset="0"/>
              </a:rPr>
              <a:t>provide</a:t>
            </a:r>
            <a:r>
              <a:rPr lang="en-US" sz="1800" spc="-20" dirty="0">
                <a:effectLst/>
                <a:latin typeface="+mn-lt"/>
                <a:ea typeface="Times New Roman" panose="02020603050405020304" pitchFamily="18" charset="0"/>
              </a:rPr>
              <a:t> </a:t>
            </a:r>
            <a:r>
              <a:rPr lang="en-US" sz="1800" dirty="0">
                <a:effectLst/>
                <a:latin typeface="+mn-lt"/>
                <a:ea typeface="Times New Roman" panose="02020603050405020304" pitchFamily="18" charset="0"/>
              </a:rPr>
              <a:t>counseling</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on</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compliance</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with</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rental</a:t>
            </a:r>
            <a:r>
              <a:rPr lang="en-US" sz="1800" spc="-10" dirty="0">
                <a:effectLst/>
                <a:latin typeface="+mn-lt"/>
                <a:ea typeface="Times New Roman" panose="02020603050405020304" pitchFamily="18" charset="0"/>
              </a:rPr>
              <a:t> leaser requirements.</a:t>
            </a:r>
            <a:endParaRPr lang="en-US" spc="-10" dirty="0">
              <a:latin typeface="+mn-lt"/>
              <a:ea typeface="Times New Roman" panose="02020603050405020304" pitchFamily="18" charset="0"/>
            </a:endParaRPr>
          </a:p>
          <a:p>
            <a:pPr marL="342900" marR="116840" lvl="0" indent="-342900">
              <a:spcBef>
                <a:spcPts val="800"/>
              </a:spcBef>
              <a:spcAft>
                <a:spcPts val="0"/>
              </a:spcAft>
              <a:buSzPts val="1200"/>
              <a:buFont typeface="+mj-lt"/>
              <a:buAutoNum type="arabicPeriod"/>
            </a:pPr>
            <a:r>
              <a:rPr lang="en-US" sz="1800" dirty="0">
                <a:effectLst/>
                <a:latin typeface="+mn-lt"/>
                <a:ea typeface="Times New Roman" panose="02020603050405020304" pitchFamily="18" charset="0"/>
              </a:rPr>
              <a:t>Partnering service providers will assess individuals and families who may require</a:t>
            </a:r>
            <a:r>
              <a:rPr lang="en-US" sz="1800" spc="5" dirty="0">
                <a:effectLst/>
                <a:latin typeface="+mn-lt"/>
                <a:ea typeface="Times New Roman" panose="02020603050405020304" pitchFamily="18" charset="0"/>
              </a:rPr>
              <a:t> </a:t>
            </a:r>
            <a:r>
              <a:rPr lang="en-US" sz="1800" dirty="0">
                <a:effectLst/>
                <a:latin typeface="+mn-lt"/>
                <a:ea typeface="Times New Roman" panose="02020603050405020304" pitchFamily="18" charset="0"/>
              </a:rPr>
              <a:t>referrals</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for</a:t>
            </a:r>
            <a:r>
              <a:rPr lang="en-US" sz="1800" spc="-15" dirty="0">
                <a:effectLst/>
                <a:latin typeface="+mn-lt"/>
                <a:ea typeface="Times New Roman" panose="02020603050405020304" pitchFamily="18" charset="0"/>
              </a:rPr>
              <a:t> </a:t>
            </a:r>
            <a:r>
              <a:rPr lang="en-US" sz="1800" dirty="0">
                <a:effectLst/>
                <a:latin typeface="+mn-lt"/>
                <a:ea typeface="Times New Roman" panose="02020603050405020304" pitchFamily="18" charset="0"/>
              </a:rPr>
              <a:t>assistance</a:t>
            </a:r>
            <a:r>
              <a:rPr lang="en-US" sz="1800" spc="-15" dirty="0">
                <a:effectLst/>
                <a:latin typeface="+mn-lt"/>
                <a:ea typeface="Times New Roman" panose="02020603050405020304" pitchFamily="18" charset="0"/>
              </a:rPr>
              <a:t> </a:t>
            </a:r>
            <a:r>
              <a:rPr lang="en-US" sz="1800" dirty="0">
                <a:effectLst/>
                <a:latin typeface="+mn-lt"/>
                <a:ea typeface="Times New Roman" panose="02020603050405020304" pitchFamily="18" charset="0"/>
              </a:rPr>
              <a:t>on</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security</a:t>
            </a:r>
            <a:r>
              <a:rPr lang="en-US" sz="1800" spc="-5" dirty="0">
                <a:effectLst/>
                <a:latin typeface="+mn-lt"/>
                <a:ea typeface="Times New Roman" panose="02020603050405020304" pitchFamily="18" charset="0"/>
              </a:rPr>
              <a:t> </a:t>
            </a:r>
            <a:r>
              <a:rPr lang="en-US" sz="1800" dirty="0">
                <a:effectLst/>
                <a:latin typeface="+mn-lt"/>
                <a:ea typeface="Times New Roman" panose="02020603050405020304" pitchFamily="18" charset="0"/>
              </a:rPr>
              <a:t>deposits,</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utility</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hook-up</a:t>
            </a:r>
            <a:r>
              <a:rPr lang="en-US" sz="1800" spc="-5" dirty="0">
                <a:effectLst/>
                <a:latin typeface="+mn-lt"/>
                <a:ea typeface="Times New Roman" panose="02020603050405020304" pitchFamily="18" charset="0"/>
              </a:rPr>
              <a:t> </a:t>
            </a:r>
            <a:r>
              <a:rPr lang="en-US" sz="1800" dirty="0">
                <a:effectLst/>
                <a:latin typeface="+mn-lt"/>
                <a:ea typeface="Times New Roman" panose="02020603050405020304" pitchFamily="18" charset="0"/>
              </a:rPr>
              <a:t>fees, and</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utility</a:t>
            </a:r>
            <a:r>
              <a:rPr lang="en-US" sz="1800" spc="-5" dirty="0">
                <a:effectLst/>
                <a:latin typeface="+mn-lt"/>
                <a:ea typeface="Times New Roman" panose="02020603050405020304" pitchFamily="18" charset="0"/>
              </a:rPr>
              <a:t> </a:t>
            </a:r>
            <a:r>
              <a:rPr lang="en-US" sz="1800" dirty="0">
                <a:effectLst/>
                <a:latin typeface="+mn-lt"/>
                <a:ea typeface="Times New Roman" panose="02020603050405020304" pitchFamily="18" charset="0"/>
              </a:rPr>
              <a:t>deposits.</a:t>
            </a:r>
          </a:p>
          <a:p>
            <a:pPr marL="342900" marR="116840" lvl="0" indent="-342900">
              <a:spcBef>
                <a:spcPts val="800"/>
              </a:spcBef>
              <a:spcAft>
                <a:spcPts val="0"/>
              </a:spcAft>
              <a:buSzPts val="1200"/>
              <a:buFont typeface="+mj-lt"/>
              <a:buAutoNum type="arabicPeriod"/>
            </a:pPr>
            <a:r>
              <a:rPr lang="en-US" sz="1800" dirty="0">
                <a:effectLst/>
                <a:latin typeface="+mn-lt"/>
                <a:ea typeface="Times New Roman" panose="02020603050405020304" pitchFamily="18" charset="0"/>
              </a:rPr>
              <a:t>Partnering service providers will assess and refer individuals and families to benefits and supportive services, where</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applicable.</a:t>
            </a:r>
          </a:p>
          <a:p>
            <a:pPr marL="342900" marR="116840" indent="-342900">
              <a:spcBef>
                <a:spcPts val="800"/>
              </a:spcBef>
              <a:spcAft>
                <a:spcPts val="0"/>
              </a:spcAft>
              <a:buSzPts val="1200"/>
              <a:buFont typeface="+mj-lt"/>
              <a:buAutoNum type="arabicPeriod"/>
            </a:pPr>
            <a:r>
              <a:rPr lang="en-US" sz="1800" dirty="0">
                <a:effectLst/>
                <a:latin typeface="+mn-lt"/>
                <a:ea typeface="Calibri" panose="020F0502020204030204" pitchFamily="34" charset="0"/>
                <a:cs typeface="Times New Roman" panose="02020603050405020304" pitchFamily="18" charset="0"/>
              </a:rPr>
              <a:t>Partnering services providers will assist the household to make the transition with scheduled check-ins for at least a 90-day period upon household securing the unit. </a:t>
            </a:r>
          </a:p>
        </p:txBody>
      </p:sp>
    </p:spTree>
    <p:extLst>
      <p:ext uri="{BB962C8B-B14F-4D97-AF65-F5344CB8AC3E}">
        <p14:creationId xmlns:p14="http://schemas.microsoft.com/office/powerpoint/2010/main" val="2695576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a:xfrm>
            <a:off x="275492" y="286050"/>
            <a:ext cx="8212016" cy="1166232"/>
          </a:xfrm>
        </p:spPr>
        <p:txBody>
          <a:bodyPr>
            <a:noAutofit/>
          </a:bodyPr>
          <a:lstStyle/>
          <a:p>
            <a:r>
              <a:rPr lang="en-US" sz="2400" dirty="0"/>
              <a:t>Reviewing the Application </a:t>
            </a:r>
            <a:br>
              <a:rPr lang="en-US" sz="2400" dirty="0"/>
            </a:br>
            <a:r>
              <a:rPr lang="en-US" sz="2400" dirty="0"/>
              <a:t>&amp; Supporting Documents</a:t>
            </a:r>
            <a:br>
              <a:rPr lang="en-US" sz="2400" dirty="0"/>
            </a:br>
            <a:endParaRPr lang="en-US" sz="2400" dirty="0"/>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0" indent="0">
              <a:buNone/>
            </a:pPr>
            <a:endParaRPr lang="en-US" sz="2400" b="1"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lvl="0" indent="0" algn="just">
              <a:lnSpc>
                <a:spcPct val="115000"/>
              </a:lnSpc>
              <a:spcBef>
                <a:spcPts val="0"/>
              </a:spcBef>
              <a:spcAft>
                <a:spcPts val="0"/>
              </a:spcAft>
              <a:buNone/>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3074" name="Picture 2" descr="Application/Closing Process - Atlantic Financial Services">
            <a:extLst>
              <a:ext uri="{FF2B5EF4-FFF2-40B4-BE49-F238E27FC236}">
                <a16:creationId xmlns:a16="http://schemas.microsoft.com/office/drawing/2014/main" id="{3EB8196E-9039-4DE4-9D2B-ABC29976E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69" y="1937231"/>
            <a:ext cx="8552434" cy="346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277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Review of the Vulnerability Tools </a:t>
            </a:r>
          </a:p>
        </p:txBody>
      </p:sp>
      <p:pic>
        <p:nvPicPr>
          <p:cNvPr id="4098" name="Picture 2" descr="Classroom Assessment | Techniques | Funderstanding: Education, Curriculum  and Learning Resources">
            <a:extLst>
              <a:ext uri="{FF2B5EF4-FFF2-40B4-BE49-F238E27FC236}">
                <a16:creationId xmlns:a16="http://schemas.microsoft.com/office/drawing/2014/main" id="{9DEC7808-696D-49CC-A109-8ACF523846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4125" y="1341984"/>
            <a:ext cx="6399418" cy="513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427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8A9B-0883-4F29-8D6A-3D9576816503}"/>
              </a:ext>
            </a:extLst>
          </p:cNvPr>
          <p:cNvSpPr>
            <a:spLocks noGrp="1"/>
          </p:cNvSpPr>
          <p:nvPr>
            <p:ph type="title"/>
          </p:nvPr>
        </p:nvSpPr>
        <p:spPr/>
        <p:txBody>
          <a:bodyPr/>
          <a:lstStyle/>
          <a:p>
            <a:r>
              <a:rPr lang="en-US" dirty="0"/>
              <a:t>Important Dates</a:t>
            </a:r>
          </a:p>
        </p:txBody>
      </p:sp>
      <p:sp>
        <p:nvSpPr>
          <p:cNvPr id="3" name="Content Placeholder 2">
            <a:extLst>
              <a:ext uri="{FF2B5EF4-FFF2-40B4-BE49-F238E27FC236}">
                <a16:creationId xmlns:a16="http://schemas.microsoft.com/office/drawing/2014/main" id="{0067890C-3D90-4592-B19C-EF0DD2E47E86}"/>
              </a:ext>
            </a:extLst>
          </p:cNvPr>
          <p:cNvSpPr>
            <a:spLocks noGrp="1"/>
          </p:cNvSpPr>
          <p:nvPr>
            <p:ph idx="1"/>
          </p:nvPr>
        </p:nvSpPr>
        <p:spPr>
          <a:xfrm>
            <a:off x="275492" y="2026729"/>
            <a:ext cx="8068408" cy="3649133"/>
          </a:xfrm>
        </p:spPr>
        <p:txBody>
          <a:bodyPr>
            <a:normAutofit/>
          </a:bodyPr>
          <a:lstStyle/>
          <a:p>
            <a:pPr marL="0" indent="0" algn="ctr">
              <a:buNone/>
            </a:pPr>
            <a:r>
              <a:rPr lang="en-US" sz="2800" b="1" dirty="0">
                <a:latin typeface="+mn-lt"/>
              </a:rPr>
              <a:t>Monday, August 2, 2021</a:t>
            </a:r>
          </a:p>
          <a:p>
            <a:pPr marL="0" indent="0" algn="ctr">
              <a:buNone/>
            </a:pPr>
            <a:r>
              <a:rPr lang="en-US" sz="2800" dirty="0">
                <a:latin typeface="+mn-lt"/>
              </a:rPr>
              <a:t>Official date to start receiving applications</a:t>
            </a:r>
          </a:p>
          <a:p>
            <a:pPr marL="0" indent="0" algn="ctr">
              <a:buNone/>
            </a:pPr>
            <a:endParaRPr lang="en-US" sz="2800" dirty="0">
              <a:latin typeface="+mn-lt"/>
            </a:endParaRPr>
          </a:p>
          <a:p>
            <a:pPr marL="0" indent="0" algn="ctr">
              <a:buNone/>
            </a:pPr>
            <a:r>
              <a:rPr lang="en-US" sz="2800" b="1" dirty="0">
                <a:latin typeface="+mn-lt"/>
              </a:rPr>
              <a:t>Monday, August 16, 2021</a:t>
            </a:r>
          </a:p>
          <a:p>
            <a:pPr marL="0" indent="0" algn="ctr">
              <a:buNone/>
            </a:pPr>
            <a:r>
              <a:rPr lang="en-US" sz="2800" dirty="0">
                <a:latin typeface="+mn-lt"/>
              </a:rPr>
              <a:t>First rounds of application will be sent to the  </a:t>
            </a:r>
          </a:p>
          <a:p>
            <a:pPr marL="0" indent="0" algn="ctr">
              <a:buNone/>
            </a:pPr>
            <a:r>
              <a:rPr lang="en-US" sz="2800" dirty="0">
                <a:latin typeface="+mn-lt"/>
              </a:rPr>
              <a:t>Office of Housing &amp; Community Development </a:t>
            </a:r>
          </a:p>
        </p:txBody>
      </p:sp>
    </p:spTree>
    <p:extLst>
      <p:ext uri="{BB962C8B-B14F-4D97-AF65-F5344CB8AC3E}">
        <p14:creationId xmlns:p14="http://schemas.microsoft.com/office/powerpoint/2010/main" val="2641942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BC63-A6B4-4AE7-8FBF-895EE169557F}"/>
              </a:ext>
            </a:extLst>
          </p:cNvPr>
          <p:cNvSpPr>
            <a:spLocks noGrp="1"/>
          </p:cNvSpPr>
          <p:nvPr>
            <p:ph type="title"/>
          </p:nvPr>
        </p:nvSpPr>
        <p:spPr/>
        <p:txBody>
          <a:bodyPr>
            <a:normAutofit fontScale="90000"/>
          </a:bodyPr>
          <a:lstStyle/>
          <a:p>
            <a:r>
              <a:rPr lang="en-US" dirty="0"/>
              <a:t>Questions &amp; Answers </a:t>
            </a:r>
            <a:br>
              <a:rPr lang="en-US" dirty="0"/>
            </a:br>
            <a:endParaRPr lang="en-US" dirty="0"/>
          </a:p>
        </p:txBody>
      </p:sp>
      <p:pic>
        <p:nvPicPr>
          <p:cNvPr id="1026" name="Picture 2" descr="Google Wants Your SEO Questions for a Series of Q&amp;A Videos">
            <a:extLst>
              <a:ext uri="{FF2B5EF4-FFF2-40B4-BE49-F238E27FC236}">
                <a16:creationId xmlns:a16="http://schemas.microsoft.com/office/drawing/2014/main" id="{88AE798E-F644-47BF-9E58-5FAE8A35C0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9639" y="1634611"/>
            <a:ext cx="7980778" cy="32421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48D9CC-2E99-4A06-B465-2E73301C55F0}"/>
              </a:ext>
            </a:extLst>
          </p:cNvPr>
          <p:cNvSpPr txBox="1"/>
          <p:nvPr/>
        </p:nvSpPr>
        <p:spPr>
          <a:xfrm>
            <a:off x="1104900" y="5002289"/>
            <a:ext cx="6924675" cy="3139321"/>
          </a:xfrm>
          <a:prstGeom prst="rect">
            <a:avLst/>
          </a:prstGeom>
          <a:noFill/>
        </p:spPr>
        <p:txBody>
          <a:bodyPr wrap="square" rtlCol="0">
            <a:spAutoFit/>
          </a:bodyPr>
          <a:lstStyle/>
          <a:p>
            <a:pPr algn="ctr"/>
            <a:r>
              <a:rPr lang="en-US" sz="3600" dirty="0">
                <a:hlinkClick r:id="rId3"/>
              </a:rPr>
              <a:t>Designated email address for additional questions:</a:t>
            </a:r>
          </a:p>
          <a:p>
            <a:pPr algn="ctr"/>
            <a:r>
              <a:rPr lang="en-US" sz="3600" dirty="0">
                <a:hlinkClick r:id="rId3"/>
              </a:rPr>
              <a:t>DSSEHVP@pwcgov.org</a:t>
            </a:r>
            <a:endParaRPr lang="en-US" sz="3600" dirty="0"/>
          </a:p>
          <a:p>
            <a:pPr algn="ctr"/>
            <a:endParaRPr lang="en-US" sz="3600" dirty="0"/>
          </a:p>
          <a:p>
            <a:pPr algn="ctr"/>
            <a:endParaRPr lang="en-US" sz="3600" dirty="0"/>
          </a:p>
          <a:p>
            <a:pPr algn="ctr"/>
            <a:endParaRPr lang="en-US" dirty="0"/>
          </a:p>
        </p:txBody>
      </p:sp>
    </p:spTree>
    <p:extLst>
      <p:ext uri="{BB962C8B-B14F-4D97-AF65-F5344CB8AC3E}">
        <p14:creationId xmlns:p14="http://schemas.microsoft.com/office/powerpoint/2010/main" val="3080360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 </a:t>
            </a:r>
          </a:p>
        </p:txBody>
      </p:sp>
      <p:pic>
        <p:nvPicPr>
          <p:cNvPr id="5122" name="Picture 2" descr="Willy Wonka Golden Ticket">
            <a:extLst>
              <a:ext uri="{FF2B5EF4-FFF2-40B4-BE49-F238E27FC236}">
                <a16:creationId xmlns:a16="http://schemas.microsoft.com/office/drawing/2014/main" id="{C1F1DBCC-7FC6-4263-81E3-15A0D69650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1882" y="1848405"/>
            <a:ext cx="7620236" cy="355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85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Background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0" indent="0">
              <a:buNone/>
            </a:pPr>
            <a:r>
              <a:rPr lang="en-US" sz="3600" dirty="0"/>
              <a:t>Number of Vouchers provided to the PWA CoC: </a:t>
            </a:r>
          </a:p>
          <a:p>
            <a:pPr lvl="1"/>
            <a:r>
              <a:rPr lang="en-US" sz="3400" dirty="0"/>
              <a:t>53 vouchers for Prince William County</a:t>
            </a:r>
          </a:p>
          <a:p>
            <a:pPr lvl="1"/>
            <a:r>
              <a:rPr lang="en-US" sz="3400" dirty="0"/>
              <a:t>10 vouchers for the city of Manassas/Manassas Park</a:t>
            </a:r>
          </a:p>
          <a:p>
            <a:pPr lvl="1"/>
            <a:endParaRPr lang="en-US" sz="3400" dirty="0"/>
          </a:p>
          <a:p>
            <a:pPr marL="457200" lvl="1" indent="0">
              <a:buNone/>
            </a:pPr>
            <a:r>
              <a:rPr lang="en-US" sz="3400" dirty="0"/>
              <a:t> </a:t>
            </a:r>
          </a:p>
        </p:txBody>
      </p:sp>
    </p:spTree>
    <p:extLst>
      <p:ext uri="{BB962C8B-B14F-4D97-AF65-F5344CB8AC3E}">
        <p14:creationId xmlns:p14="http://schemas.microsoft.com/office/powerpoint/2010/main" val="1817502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Background – cont.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0" indent="0">
              <a:buNone/>
            </a:pPr>
            <a:r>
              <a:rPr lang="en-US" sz="3600" dirty="0"/>
              <a:t>The Program is designed to serve the following households: </a:t>
            </a:r>
          </a:p>
          <a:p>
            <a:pPr marL="342900" marR="0" lvl="0" indent="-342900" algn="just">
              <a:lnSpc>
                <a:spcPct val="115000"/>
              </a:lnSpc>
              <a:spcBef>
                <a:spcPts val="0"/>
              </a:spcBef>
              <a:spcAft>
                <a:spcPts val="0"/>
              </a:spcAft>
              <a:buFont typeface="+mj-lt"/>
              <a:buAutoNum type="arabicPeriod"/>
            </a:pPr>
            <a:r>
              <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rPr>
              <a:t>Individuals and families who are experiencing homelessness; </a:t>
            </a:r>
          </a:p>
          <a:p>
            <a:pPr marL="342900" marR="0" lvl="0" indent="-342900" algn="just">
              <a:lnSpc>
                <a:spcPct val="115000"/>
              </a:lnSpc>
              <a:spcBef>
                <a:spcPts val="0"/>
              </a:spcBef>
              <a:spcAft>
                <a:spcPts val="0"/>
              </a:spcAft>
              <a:buFont typeface="+mj-lt"/>
              <a:buAutoNum type="arabicPeriod"/>
            </a:pPr>
            <a:r>
              <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rPr>
              <a:t>Individuals and families at risk of experiencing homelessness; </a:t>
            </a:r>
          </a:p>
          <a:p>
            <a:pPr marL="342900" marR="0" lvl="0" indent="-342900" algn="just">
              <a:lnSpc>
                <a:spcPct val="115000"/>
              </a:lnSpc>
              <a:spcBef>
                <a:spcPts val="0"/>
              </a:spcBef>
              <a:spcAft>
                <a:spcPts val="0"/>
              </a:spcAft>
              <a:buFont typeface="+mj-lt"/>
              <a:buAutoNum type="arabicPeriod"/>
            </a:pPr>
            <a:r>
              <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rPr>
              <a:t>Individuals and families fleeing, or attempting to flee, domestic violence, dating violence, sexual assault, stalking, or human trafficking; or </a:t>
            </a:r>
          </a:p>
          <a:p>
            <a:pPr marL="342900" marR="0" lvl="0" indent="-342900" algn="just">
              <a:lnSpc>
                <a:spcPct val="115000"/>
              </a:lnSpc>
              <a:spcBef>
                <a:spcPts val="0"/>
              </a:spcBef>
              <a:spcAft>
                <a:spcPts val="1000"/>
              </a:spcAft>
              <a:buFont typeface="+mj-lt"/>
              <a:buAutoNum type="arabicPeriod"/>
            </a:pPr>
            <a:r>
              <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rPr>
              <a:t>Individuals and families that were recently homeless and for whom providing rental assistance will prevent the family’s homelessness or having high risk of housing instability.</a:t>
            </a:r>
          </a:p>
          <a:p>
            <a:pPr marL="342900" marR="0" lvl="0" indent="-342900" algn="just">
              <a:lnSpc>
                <a:spcPct val="115000"/>
              </a:lnSpc>
              <a:spcBef>
                <a:spcPts val="0"/>
              </a:spcBef>
              <a:spcAft>
                <a:spcPts val="1000"/>
              </a:spcAft>
              <a:buFont typeface="+mj-lt"/>
              <a:buAutoNum type="arabicPeriod"/>
            </a:pPr>
            <a:endParaRPr lang="en-US"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just">
              <a:lnSpc>
                <a:spcPct val="115000"/>
              </a:lnSpc>
              <a:spcBef>
                <a:spcPts val="0"/>
              </a:spcBef>
              <a:spcAft>
                <a:spcPts val="1000"/>
              </a:spcAft>
              <a:buFont typeface="+mj-lt"/>
              <a:buAutoNum type="arabicPeriod"/>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567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Background – cont.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0" indent="0">
              <a:buNone/>
            </a:pPr>
            <a:r>
              <a:rPr lang="en-US" sz="3600" dirty="0"/>
              <a:t>Income Requirements</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ctr">
              <a:buNone/>
            </a:pPr>
            <a:r>
              <a:rPr lang="en-US" sz="1400" b="1" dirty="0">
                <a:solidFill>
                  <a:srgbClr val="FF0000"/>
                </a:solidFill>
              </a:rPr>
              <a:t>NOTE: At the time of referral the household (depending on family size) must be at 30% or below the AMI listed above. Households above the AMI do not qualify.</a:t>
            </a:r>
          </a:p>
          <a:p>
            <a:pPr marL="0" indent="0" algn="ctr">
              <a:buNone/>
            </a:pPr>
            <a:endParaRPr lang="en-US" sz="1400" b="1" dirty="0">
              <a:solidFill>
                <a:srgbClr val="FF0000"/>
              </a:solidFill>
            </a:endParaRPr>
          </a:p>
          <a:p>
            <a:pPr marL="0" indent="0" algn="ctr">
              <a:buNone/>
            </a:pPr>
            <a:r>
              <a:rPr lang="en-US" sz="1400" b="1" dirty="0">
                <a:solidFill>
                  <a:srgbClr val="FF0000"/>
                </a:solidFill>
              </a:rPr>
              <a:t> </a:t>
            </a:r>
          </a:p>
        </p:txBody>
      </p:sp>
      <p:graphicFrame>
        <p:nvGraphicFramePr>
          <p:cNvPr id="4" name="Table 3">
            <a:extLst>
              <a:ext uri="{FF2B5EF4-FFF2-40B4-BE49-F238E27FC236}">
                <a16:creationId xmlns:a16="http://schemas.microsoft.com/office/drawing/2014/main" id="{99EB9849-C6B4-4F32-817C-2D32D09D4ED4}"/>
              </a:ext>
            </a:extLst>
          </p:cNvPr>
          <p:cNvGraphicFramePr>
            <a:graphicFrameLocks noGrp="1"/>
          </p:cNvGraphicFramePr>
          <p:nvPr>
            <p:extLst>
              <p:ext uri="{D42A27DB-BD31-4B8C-83A1-F6EECF244321}">
                <p14:modId xmlns:p14="http://schemas.microsoft.com/office/powerpoint/2010/main" val="3458322094"/>
              </p:ext>
            </p:extLst>
          </p:nvPr>
        </p:nvGraphicFramePr>
        <p:xfrm>
          <a:off x="661652" y="2285365"/>
          <a:ext cx="7609818" cy="2287269"/>
        </p:xfrm>
        <a:graphic>
          <a:graphicData uri="http://schemas.openxmlformats.org/drawingml/2006/table">
            <a:tbl>
              <a:tblPr firstRow="1" firstCol="1" bandRow="1">
                <a:tableStyleId>{5C22544A-7EE6-4342-B048-85BDC9FD1C3A}</a:tableStyleId>
              </a:tblPr>
              <a:tblGrid>
                <a:gridCol w="890296">
                  <a:extLst>
                    <a:ext uri="{9D8B030D-6E8A-4147-A177-3AD203B41FA5}">
                      <a16:colId xmlns:a16="http://schemas.microsoft.com/office/drawing/2014/main" val="2964390964"/>
                    </a:ext>
                  </a:extLst>
                </a:gridCol>
                <a:gridCol w="742048">
                  <a:extLst>
                    <a:ext uri="{9D8B030D-6E8A-4147-A177-3AD203B41FA5}">
                      <a16:colId xmlns:a16="http://schemas.microsoft.com/office/drawing/2014/main" val="4133619341"/>
                    </a:ext>
                  </a:extLst>
                </a:gridCol>
                <a:gridCol w="854040">
                  <a:extLst>
                    <a:ext uri="{9D8B030D-6E8A-4147-A177-3AD203B41FA5}">
                      <a16:colId xmlns:a16="http://schemas.microsoft.com/office/drawing/2014/main" val="919535712"/>
                    </a:ext>
                  </a:extLst>
                </a:gridCol>
                <a:gridCol w="854040">
                  <a:extLst>
                    <a:ext uri="{9D8B030D-6E8A-4147-A177-3AD203B41FA5}">
                      <a16:colId xmlns:a16="http://schemas.microsoft.com/office/drawing/2014/main" val="1452086088"/>
                    </a:ext>
                  </a:extLst>
                </a:gridCol>
                <a:gridCol w="854040">
                  <a:extLst>
                    <a:ext uri="{9D8B030D-6E8A-4147-A177-3AD203B41FA5}">
                      <a16:colId xmlns:a16="http://schemas.microsoft.com/office/drawing/2014/main" val="1750078316"/>
                    </a:ext>
                  </a:extLst>
                </a:gridCol>
                <a:gridCol w="853234">
                  <a:extLst>
                    <a:ext uri="{9D8B030D-6E8A-4147-A177-3AD203B41FA5}">
                      <a16:colId xmlns:a16="http://schemas.microsoft.com/office/drawing/2014/main" val="3225784461"/>
                    </a:ext>
                  </a:extLst>
                </a:gridCol>
                <a:gridCol w="854040">
                  <a:extLst>
                    <a:ext uri="{9D8B030D-6E8A-4147-A177-3AD203B41FA5}">
                      <a16:colId xmlns:a16="http://schemas.microsoft.com/office/drawing/2014/main" val="935935415"/>
                    </a:ext>
                  </a:extLst>
                </a:gridCol>
                <a:gridCol w="854040">
                  <a:extLst>
                    <a:ext uri="{9D8B030D-6E8A-4147-A177-3AD203B41FA5}">
                      <a16:colId xmlns:a16="http://schemas.microsoft.com/office/drawing/2014/main" val="2041247279"/>
                    </a:ext>
                  </a:extLst>
                </a:gridCol>
                <a:gridCol w="854040">
                  <a:extLst>
                    <a:ext uri="{9D8B030D-6E8A-4147-A177-3AD203B41FA5}">
                      <a16:colId xmlns:a16="http://schemas.microsoft.com/office/drawing/2014/main" val="1441252606"/>
                    </a:ext>
                  </a:extLst>
                </a:gridCol>
              </a:tblGrid>
              <a:tr h="914907">
                <a:tc>
                  <a:txBody>
                    <a:bodyPr/>
                    <a:lstStyle/>
                    <a:p>
                      <a:pPr marL="0" marR="0" algn="ctr">
                        <a:spcBef>
                          <a:spcPts val="0"/>
                        </a:spcBef>
                        <a:spcAft>
                          <a:spcPts val="0"/>
                        </a:spcAft>
                      </a:pPr>
                      <a:r>
                        <a:rPr lang="en-US" sz="1400" dirty="0">
                          <a:effectLst/>
                        </a:rPr>
                        <a:t>Median Income</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Effective 6.1.21</a:t>
                      </a:r>
                    </a:p>
                  </a:txBody>
                  <a:tcPr marL="68580" marR="68580" marT="0" marB="0"/>
                </a:tc>
                <a:tc>
                  <a:txBody>
                    <a:bodyPr/>
                    <a:lstStyle/>
                    <a:p>
                      <a:pPr marL="0" marR="0" algn="ctr">
                        <a:spcBef>
                          <a:spcPts val="0"/>
                        </a:spcBef>
                        <a:spcAft>
                          <a:spcPts val="0"/>
                        </a:spcAft>
                      </a:pPr>
                      <a:r>
                        <a:rPr lang="en-US" sz="1400">
                          <a:effectLst/>
                        </a:rPr>
                        <a:t>1 Person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2 </a:t>
                      </a:r>
                    </a:p>
                    <a:p>
                      <a:pPr marL="0" marR="0" algn="ctr">
                        <a:spcBef>
                          <a:spcPts val="0"/>
                        </a:spcBef>
                        <a:spcAft>
                          <a:spcPts val="0"/>
                        </a:spcAft>
                      </a:pPr>
                      <a:r>
                        <a:rPr lang="en-US" sz="1400" dirty="0">
                          <a:effectLst/>
                        </a:rPr>
                        <a:t>Persons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3 </a:t>
                      </a:r>
                    </a:p>
                    <a:p>
                      <a:pPr marL="0" marR="0" algn="ctr">
                        <a:spcBef>
                          <a:spcPts val="0"/>
                        </a:spcBef>
                        <a:spcAft>
                          <a:spcPts val="0"/>
                        </a:spcAft>
                      </a:pPr>
                      <a:r>
                        <a:rPr lang="en-US" sz="1400" dirty="0">
                          <a:effectLst/>
                        </a:rPr>
                        <a:t>Persons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4 </a:t>
                      </a:r>
                    </a:p>
                    <a:p>
                      <a:pPr marL="0" marR="0" algn="ctr">
                        <a:spcBef>
                          <a:spcPts val="0"/>
                        </a:spcBef>
                        <a:spcAft>
                          <a:spcPts val="0"/>
                        </a:spcAft>
                      </a:pPr>
                      <a:r>
                        <a:rPr lang="en-US" sz="1400" dirty="0">
                          <a:effectLst/>
                        </a:rPr>
                        <a:t>Persons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5 </a:t>
                      </a:r>
                    </a:p>
                    <a:p>
                      <a:pPr marL="0" marR="0" algn="ctr">
                        <a:spcBef>
                          <a:spcPts val="0"/>
                        </a:spcBef>
                        <a:spcAft>
                          <a:spcPts val="0"/>
                        </a:spcAft>
                      </a:pPr>
                      <a:r>
                        <a:rPr lang="en-US" sz="1400" dirty="0">
                          <a:effectLst/>
                        </a:rPr>
                        <a:t>Persons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6 </a:t>
                      </a:r>
                    </a:p>
                    <a:p>
                      <a:pPr marL="0" marR="0" algn="ctr">
                        <a:spcBef>
                          <a:spcPts val="0"/>
                        </a:spcBef>
                        <a:spcAft>
                          <a:spcPts val="0"/>
                        </a:spcAft>
                      </a:pPr>
                      <a:r>
                        <a:rPr lang="en-US" sz="1400" dirty="0">
                          <a:effectLst/>
                        </a:rPr>
                        <a:t>Persons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7 </a:t>
                      </a:r>
                    </a:p>
                    <a:p>
                      <a:pPr marL="0" marR="0" algn="ctr">
                        <a:spcBef>
                          <a:spcPts val="0"/>
                        </a:spcBef>
                        <a:spcAft>
                          <a:spcPts val="0"/>
                        </a:spcAft>
                      </a:pPr>
                      <a:r>
                        <a:rPr lang="en-US" sz="1400" dirty="0">
                          <a:effectLst/>
                        </a:rPr>
                        <a:t>Persons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8 </a:t>
                      </a:r>
                    </a:p>
                    <a:p>
                      <a:pPr marL="0" marR="0" algn="ctr">
                        <a:spcBef>
                          <a:spcPts val="0"/>
                        </a:spcBef>
                        <a:spcAft>
                          <a:spcPts val="0"/>
                        </a:spcAft>
                      </a:pPr>
                      <a:r>
                        <a:rPr lang="en-US" sz="1400" dirty="0">
                          <a:effectLst/>
                        </a:rPr>
                        <a:t>Persons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769216"/>
                  </a:ext>
                </a:extLst>
              </a:tr>
              <a:tr h="1372362">
                <a:tc>
                  <a:txBody>
                    <a:bodyPr/>
                    <a:lstStyle/>
                    <a:p>
                      <a:pPr marL="0" marR="0" algn="ctr">
                        <a:spcBef>
                          <a:spcPts val="0"/>
                        </a:spcBef>
                        <a:spcAft>
                          <a:spcPts val="0"/>
                        </a:spcAft>
                      </a:pPr>
                      <a:endParaRPr lang="en-US" sz="1400" dirty="0">
                        <a:effectLst/>
                      </a:endParaRPr>
                    </a:p>
                    <a:p>
                      <a:pPr marL="0" marR="0" algn="ctr">
                        <a:spcBef>
                          <a:spcPts val="0"/>
                        </a:spcBef>
                        <a:spcAft>
                          <a:spcPts val="0"/>
                        </a:spcAft>
                      </a:pPr>
                      <a:r>
                        <a:rPr lang="en-US" sz="1400" dirty="0">
                          <a:effectLst/>
                        </a:rPr>
                        <a:t>Extremely Low </a:t>
                      </a:r>
                    </a:p>
                    <a:p>
                      <a:pPr marL="0" marR="0" algn="ctr">
                        <a:spcBef>
                          <a:spcPts val="0"/>
                        </a:spcBef>
                        <a:spcAft>
                          <a:spcPts val="0"/>
                        </a:spcAft>
                      </a:pPr>
                      <a:r>
                        <a:rPr lang="en-US" sz="1400" dirty="0">
                          <a:effectLst/>
                        </a:rPr>
                        <a:t>(30% of AMI)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400" b="1" dirty="0">
                        <a:effectLst/>
                      </a:endParaRPr>
                    </a:p>
                    <a:p>
                      <a:pPr marL="0" marR="0" algn="ctr">
                        <a:spcBef>
                          <a:spcPts val="0"/>
                        </a:spcBef>
                        <a:spcAft>
                          <a:spcPts val="0"/>
                        </a:spcAft>
                      </a:pPr>
                      <a:endParaRPr lang="en-US" sz="1400" b="1" dirty="0">
                        <a:effectLst/>
                      </a:endParaRPr>
                    </a:p>
                    <a:p>
                      <a:pPr marL="0" marR="0" algn="ctr">
                        <a:spcBef>
                          <a:spcPts val="0"/>
                        </a:spcBef>
                        <a:spcAft>
                          <a:spcPts val="0"/>
                        </a:spcAft>
                      </a:pPr>
                      <a:r>
                        <a:rPr lang="en-US" sz="1400" b="1" dirty="0">
                          <a:effectLst/>
                        </a:rPr>
                        <a:t>$27,100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400" b="1" dirty="0">
                        <a:effectLst/>
                      </a:endParaRPr>
                    </a:p>
                    <a:p>
                      <a:pPr marL="0" marR="0" algn="ctr">
                        <a:spcBef>
                          <a:spcPts val="0"/>
                        </a:spcBef>
                        <a:spcAft>
                          <a:spcPts val="0"/>
                        </a:spcAft>
                      </a:pPr>
                      <a:endParaRPr lang="en-US" sz="1400" b="1" dirty="0">
                        <a:effectLst/>
                      </a:endParaRPr>
                    </a:p>
                    <a:p>
                      <a:pPr marL="0" marR="0" algn="ctr">
                        <a:spcBef>
                          <a:spcPts val="0"/>
                        </a:spcBef>
                        <a:spcAft>
                          <a:spcPts val="0"/>
                        </a:spcAft>
                      </a:pPr>
                      <a:r>
                        <a:rPr lang="en-US" sz="1400" b="1" dirty="0">
                          <a:effectLst/>
                        </a:rPr>
                        <a:t>$31,000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400" b="1" dirty="0">
                        <a:effectLst/>
                      </a:endParaRPr>
                    </a:p>
                    <a:p>
                      <a:pPr marL="0" marR="0" algn="ctr">
                        <a:spcBef>
                          <a:spcPts val="0"/>
                        </a:spcBef>
                        <a:spcAft>
                          <a:spcPts val="0"/>
                        </a:spcAft>
                      </a:pPr>
                      <a:endParaRPr lang="en-US" sz="1400" b="1" dirty="0">
                        <a:effectLst/>
                      </a:endParaRPr>
                    </a:p>
                    <a:p>
                      <a:pPr marL="0" marR="0" algn="ctr">
                        <a:spcBef>
                          <a:spcPts val="0"/>
                        </a:spcBef>
                        <a:spcAft>
                          <a:spcPts val="0"/>
                        </a:spcAft>
                      </a:pPr>
                      <a:r>
                        <a:rPr lang="en-US" sz="1400" b="1" dirty="0">
                          <a:effectLst/>
                        </a:rPr>
                        <a:t>$34,850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400" b="1" dirty="0">
                        <a:effectLst/>
                      </a:endParaRPr>
                    </a:p>
                    <a:p>
                      <a:pPr marL="0" marR="0" algn="ctr">
                        <a:spcBef>
                          <a:spcPts val="0"/>
                        </a:spcBef>
                        <a:spcAft>
                          <a:spcPts val="0"/>
                        </a:spcAft>
                      </a:pPr>
                      <a:endParaRPr lang="en-US" sz="1400" b="1" dirty="0">
                        <a:effectLst/>
                      </a:endParaRPr>
                    </a:p>
                    <a:p>
                      <a:pPr marL="0" marR="0" algn="ctr">
                        <a:spcBef>
                          <a:spcPts val="0"/>
                        </a:spcBef>
                        <a:spcAft>
                          <a:spcPts val="0"/>
                        </a:spcAft>
                      </a:pPr>
                      <a:r>
                        <a:rPr lang="en-US" sz="1400" b="1" dirty="0">
                          <a:effectLst/>
                        </a:rPr>
                        <a:t>$38,700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400" b="1" dirty="0">
                        <a:effectLst/>
                      </a:endParaRPr>
                    </a:p>
                    <a:p>
                      <a:pPr marL="0" marR="0" algn="ctr">
                        <a:spcBef>
                          <a:spcPts val="0"/>
                        </a:spcBef>
                        <a:spcAft>
                          <a:spcPts val="0"/>
                        </a:spcAft>
                      </a:pPr>
                      <a:endParaRPr lang="en-US" sz="1400" b="1" dirty="0">
                        <a:effectLst/>
                      </a:endParaRPr>
                    </a:p>
                    <a:p>
                      <a:pPr marL="0" marR="0" algn="ctr">
                        <a:spcBef>
                          <a:spcPts val="0"/>
                        </a:spcBef>
                        <a:spcAft>
                          <a:spcPts val="0"/>
                        </a:spcAft>
                      </a:pPr>
                      <a:r>
                        <a:rPr lang="en-US" sz="1400" b="1" dirty="0">
                          <a:effectLst/>
                        </a:rPr>
                        <a:t>$41,800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400" b="1" dirty="0">
                        <a:effectLst/>
                      </a:endParaRPr>
                    </a:p>
                    <a:p>
                      <a:pPr marL="0" marR="0" algn="ctr">
                        <a:spcBef>
                          <a:spcPts val="0"/>
                        </a:spcBef>
                        <a:spcAft>
                          <a:spcPts val="0"/>
                        </a:spcAft>
                      </a:pPr>
                      <a:endParaRPr lang="en-US" sz="1400" b="1" dirty="0">
                        <a:effectLst/>
                      </a:endParaRPr>
                    </a:p>
                    <a:p>
                      <a:pPr marL="0" marR="0" algn="ctr">
                        <a:spcBef>
                          <a:spcPts val="0"/>
                        </a:spcBef>
                        <a:spcAft>
                          <a:spcPts val="0"/>
                        </a:spcAft>
                      </a:pPr>
                      <a:r>
                        <a:rPr lang="en-US" sz="1400" b="1" dirty="0">
                          <a:effectLst/>
                        </a:rPr>
                        <a:t>$44,900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400" b="1" dirty="0">
                        <a:effectLst/>
                      </a:endParaRPr>
                    </a:p>
                    <a:p>
                      <a:pPr marL="0" marR="0" algn="ctr">
                        <a:spcBef>
                          <a:spcPts val="0"/>
                        </a:spcBef>
                        <a:spcAft>
                          <a:spcPts val="0"/>
                        </a:spcAft>
                      </a:pPr>
                      <a:endParaRPr lang="en-US" sz="1400" b="1" dirty="0">
                        <a:effectLst/>
                      </a:endParaRPr>
                    </a:p>
                    <a:p>
                      <a:pPr marL="0" marR="0" algn="ctr">
                        <a:spcBef>
                          <a:spcPts val="0"/>
                        </a:spcBef>
                        <a:spcAft>
                          <a:spcPts val="0"/>
                        </a:spcAft>
                      </a:pPr>
                      <a:r>
                        <a:rPr lang="en-US" sz="1400" b="1" dirty="0">
                          <a:effectLst/>
                        </a:rPr>
                        <a:t>$48,000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400" b="1" dirty="0">
                        <a:effectLst/>
                      </a:endParaRPr>
                    </a:p>
                    <a:p>
                      <a:pPr marL="0" marR="0" algn="ctr">
                        <a:spcBef>
                          <a:spcPts val="0"/>
                        </a:spcBef>
                        <a:spcAft>
                          <a:spcPts val="0"/>
                        </a:spcAft>
                      </a:pPr>
                      <a:endParaRPr lang="en-US" sz="1400" b="1" dirty="0">
                        <a:effectLst/>
                      </a:endParaRPr>
                    </a:p>
                    <a:p>
                      <a:pPr marL="0" marR="0" algn="ctr">
                        <a:spcBef>
                          <a:spcPts val="0"/>
                        </a:spcBef>
                        <a:spcAft>
                          <a:spcPts val="0"/>
                        </a:spcAft>
                      </a:pPr>
                      <a:r>
                        <a:rPr lang="en-US" sz="1400" b="1" dirty="0">
                          <a:effectLst/>
                        </a:rPr>
                        <a:t>$51,100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3140471"/>
                  </a:ext>
                </a:extLst>
              </a:tr>
            </a:tbl>
          </a:graphicData>
        </a:graphic>
      </p:graphicFrame>
    </p:spTree>
    <p:extLst>
      <p:ext uri="{BB962C8B-B14F-4D97-AF65-F5344CB8AC3E}">
        <p14:creationId xmlns:p14="http://schemas.microsoft.com/office/powerpoint/2010/main" val="290398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Background – cont.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0" indent="0">
              <a:buNone/>
            </a:pPr>
            <a:r>
              <a:rPr lang="en-US" sz="3600" b="1" dirty="0"/>
              <a:t>Proof of Income: </a:t>
            </a:r>
          </a:p>
          <a:p>
            <a:pPr lvl="1" algn="just">
              <a:lnSpc>
                <a:spcPct val="115000"/>
              </a:lnSpc>
              <a:spcAft>
                <a:spcPts val="0"/>
              </a:spcAft>
            </a:pPr>
            <a:r>
              <a:rPr lang="en-US"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Households must provide proof of their income when scheduled to meet with the Office of Housing and Community Development (OHCD).  This can include but is not limited to paystubs, social security income, alimony, etc. All adult members of a household must provide income information. </a:t>
            </a:r>
          </a:p>
          <a:p>
            <a:pPr marL="0" indent="0" algn="just">
              <a:lnSpc>
                <a:spcPct val="115000"/>
              </a:lnSpc>
              <a:spcAft>
                <a:spcPts val="0"/>
              </a:spcAft>
              <a:buNone/>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15000"/>
              </a:lnSpc>
              <a:spcAft>
                <a:spcPts val="0"/>
              </a:spcAft>
              <a:buNone/>
            </a:pPr>
            <a:r>
              <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rPr>
              <a:t>Special Note: Referring agencies should help the household secure th</a:t>
            </a:r>
            <a:r>
              <a:rPr lang="en-US"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ese documents to ensure the process with the OHCD will go smoothly.</a:t>
            </a:r>
          </a:p>
          <a:p>
            <a:pPr marL="0" indent="0" algn="just">
              <a:lnSpc>
                <a:spcPct val="115000"/>
              </a:lnSpc>
              <a:spcAft>
                <a:spcPts val="0"/>
              </a:spcAft>
              <a:buNone/>
            </a:pPr>
            <a:endParaRPr lang="en-US"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15000"/>
              </a:lnSpc>
              <a:spcAft>
                <a:spcPts val="0"/>
              </a:spcAft>
              <a:buNone/>
            </a:pPr>
            <a:endParaRPr lang="en-US"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370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Background – cont.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fontScale="92500" lnSpcReduction="10000"/>
          </a:bodyPr>
          <a:lstStyle/>
          <a:p>
            <a:pPr marL="0" indent="0">
              <a:buNone/>
            </a:pPr>
            <a:r>
              <a:rPr lang="en-US" sz="3600" b="1" dirty="0"/>
              <a:t>Citizenship Requirements: </a:t>
            </a:r>
          </a:p>
          <a:p>
            <a:pPr marL="0" marR="0" lvl="0" indent="0" algn="just">
              <a:lnSpc>
                <a:spcPct val="115000"/>
              </a:lnSpc>
              <a:spcBef>
                <a:spcPts val="0"/>
              </a:spcBef>
              <a:spcAft>
                <a:spcPts val="0"/>
              </a:spcAft>
              <a:buNone/>
            </a:pPr>
            <a:r>
              <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rPr>
              <a:t>Households must provide proof they have citizenship in the United States and these documents must be provided once selected and the household has a scheduled meeting with the </a:t>
            </a:r>
            <a:r>
              <a:rPr lang="en-US"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Office of Housing and Community Development (OHCD)</a:t>
            </a:r>
            <a:r>
              <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rPr>
              <a:t>:</a:t>
            </a:r>
          </a:p>
          <a:p>
            <a:pPr marL="0" marR="0" lvl="0" indent="0" algn="just">
              <a:lnSpc>
                <a:spcPct val="115000"/>
              </a:lnSpc>
              <a:spcBef>
                <a:spcPts val="0"/>
              </a:spcBef>
              <a:spcAft>
                <a:spcPts val="0"/>
              </a:spcAft>
              <a:buNone/>
            </a:pPr>
            <a:r>
              <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rPr>
              <a:t> </a:t>
            </a:r>
          </a:p>
          <a:p>
            <a:pPr lvl="1">
              <a:spcAft>
                <a:spcPts val="600"/>
              </a:spcAft>
              <a:buSzPts val="1000"/>
              <a:tabLst>
                <a:tab pos="457200" algn="l"/>
              </a:tabLst>
            </a:pPr>
            <a:r>
              <a:rPr lang="en-US"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Birth certificate showing birth in the United States;</a:t>
            </a:r>
            <a:endParaRPr lang="en-US"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spcAft>
                <a:spcPts val="600"/>
              </a:spcAft>
              <a:buSzPts val="1000"/>
              <a:tabLst>
                <a:tab pos="457200" algn="l"/>
              </a:tabLst>
            </a:pPr>
            <a:r>
              <a:rPr lang="en-US"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Certificate of Naturalization;</a:t>
            </a:r>
            <a:endParaRPr lang="en-US"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spcAft>
                <a:spcPts val="600"/>
              </a:spcAft>
              <a:buSzPts val="1000"/>
              <a:tabLst>
                <a:tab pos="457200" algn="l"/>
              </a:tabLst>
            </a:pPr>
            <a:r>
              <a:rPr lang="en-US"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Certificate of Citizenship;</a:t>
            </a:r>
            <a:endParaRPr lang="en-US"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spcAft>
                <a:spcPts val="600"/>
              </a:spcAft>
              <a:buSzPts val="1000"/>
              <a:tabLst>
                <a:tab pos="457200" algn="l"/>
              </a:tabLst>
            </a:pPr>
            <a:r>
              <a:rPr lang="en-US"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Report of Birth Abroad of United States Citizen; </a:t>
            </a:r>
            <a:endParaRPr lang="en-US"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spcAft>
                <a:spcPts val="600"/>
              </a:spcAft>
              <a:buSzPts val="1000"/>
              <a:tabLst>
                <a:tab pos="457200" algn="l"/>
              </a:tabLst>
            </a:pPr>
            <a:r>
              <a:rPr lang="en-US"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Valid unexpired U.S. passport; or </a:t>
            </a:r>
            <a:endParaRPr lang="en-US"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lvl="1">
              <a:spcAft>
                <a:spcPts val="600"/>
              </a:spcAft>
              <a:buSzPts val="1000"/>
              <a:tabLst>
                <a:tab pos="457200" algn="l"/>
              </a:tabLst>
            </a:pPr>
            <a:r>
              <a:rPr lang="en-US"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Other governmental documentation</a:t>
            </a:r>
          </a:p>
          <a:p>
            <a:pPr lvl="1">
              <a:spcAft>
                <a:spcPts val="600"/>
              </a:spcAft>
              <a:buSzPts val="1000"/>
              <a:tabLst>
                <a:tab pos="457200" algn="l"/>
              </a:tabLst>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SzPts val="1000"/>
              <a:buNone/>
              <a:tabLst>
                <a:tab pos="457200" algn="l"/>
              </a:tabLst>
            </a:pPr>
            <a:r>
              <a:rPr lang="en-US"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Special Note: </a:t>
            </a:r>
            <a:r>
              <a:rPr lang="en-US"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Referring agencies should help households secure these documents to ensure these documents do not hold the (OHCD) Process.  </a:t>
            </a: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5586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Background – cont.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0" indent="0">
              <a:buNone/>
            </a:pPr>
            <a:r>
              <a:rPr lang="en-US" sz="3600" b="1" dirty="0"/>
              <a:t>Other Requirements: </a:t>
            </a:r>
          </a:p>
          <a:p>
            <a:pPr marL="0" marR="0" lvl="0" indent="0" algn="just">
              <a:lnSpc>
                <a:spcPct val="115000"/>
              </a:lnSpc>
              <a:spcBef>
                <a:spcPts val="0"/>
              </a:spcBef>
              <a:spcAft>
                <a:spcPts val="0"/>
              </a:spcAft>
              <a:buNone/>
            </a:pPr>
            <a:r>
              <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rPr>
              <a:t>Households must provide a copy of the social security cards for all members of the household.</a:t>
            </a:r>
          </a:p>
          <a:p>
            <a:pPr marL="0" marR="0" lvl="0" indent="0" algn="just">
              <a:lnSpc>
                <a:spcPct val="115000"/>
              </a:lnSpc>
              <a:spcBef>
                <a:spcPts val="0"/>
              </a:spcBef>
              <a:spcAft>
                <a:spcPts val="0"/>
              </a:spcAft>
              <a:buNone/>
            </a:pPr>
            <a:endParaRPr lang="en-US"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a:lnSpc>
                <a:spcPct val="115000"/>
              </a:lnSpc>
              <a:spcBef>
                <a:spcPts val="0"/>
              </a:spcBef>
              <a:spcAft>
                <a:spcPts val="0"/>
              </a:spcAft>
              <a:buNone/>
            </a:pPr>
            <a:endPar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just">
              <a:lnSpc>
                <a:spcPct val="115000"/>
              </a:lnSpc>
              <a:spcBef>
                <a:spcPts val="0"/>
              </a:spcBef>
              <a:spcAft>
                <a:spcPts val="0"/>
              </a:spcAft>
              <a:buNone/>
            </a:pPr>
            <a:r>
              <a:rPr lang="en-US" sz="200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0618066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PWC Colors 1">
      <a:dk1>
        <a:srgbClr val="000000"/>
      </a:dk1>
      <a:lt1>
        <a:srgbClr val="FFFFFF"/>
      </a:lt1>
      <a:dk2>
        <a:srgbClr val="18276C"/>
      </a:dk2>
      <a:lt2>
        <a:srgbClr val="EBEBEB"/>
      </a:lt2>
      <a:accent1>
        <a:srgbClr val="005EB8"/>
      </a:accent1>
      <a:accent2>
        <a:srgbClr val="FF8200"/>
      </a:accent2>
      <a:accent3>
        <a:srgbClr val="309B41"/>
      </a:accent3>
      <a:accent4>
        <a:srgbClr val="90BA4C"/>
      </a:accent4>
      <a:accent5>
        <a:srgbClr val="DD9D31"/>
      </a:accent5>
      <a:accent6>
        <a:srgbClr val="97999B"/>
      </a:accent6>
      <a:hlink>
        <a:srgbClr val="005EB8"/>
      </a:hlink>
      <a:folHlink>
        <a:srgbClr val="33A0F1"/>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C3043A6A988648AED1C8F0D186666F" ma:contentTypeVersion="5" ma:contentTypeDescription="Create a new document." ma:contentTypeScope="" ma:versionID="7016853c995accb82abce9a5ed31b709">
  <xsd:schema xmlns:xsd="http://www.w3.org/2001/XMLSchema" xmlns:xs="http://www.w3.org/2001/XMLSchema" xmlns:p="http://schemas.microsoft.com/office/2006/metadata/properties" xmlns:ns3="15348e72-1794-4294-863a-96bad2c96a00" xmlns:ns4="6d286402-ae09-4c65-b36c-d75590a8e332" targetNamespace="http://schemas.microsoft.com/office/2006/metadata/properties" ma:root="true" ma:fieldsID="7128ef60c28a5611d61ceb5333e4283e" ns3:_="" ns4:_="">
    <xsd:import namespace="15348e72-1794-4294-863a-96bad2c96a00"/>
    <xsd:import namespace="6d286402-ae09-4c65-b36c-d75590a8e33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348e72-1794-4294-863a-96bad2c96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286402-ae09-4c65-b36c-d75590a8e3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30C06E-4311-4EBD-8CC0-7CD24C75D1FF}">
  <ds:schemaRefs>
    <ds:schemaRef ds:uri="http://schemas.microsoft.com/sharepoint/v3/contenttype/forms"/>
  </ds:schemaRefs>
</ds:datastoreItem>
</file>

<file path=customXml/itemProps2.xml><?xml version="1.0" encoding="utf-8"?>
<ds:datastoreItem xmlns:ds="http://schemas.openxmlformats.org/officeDocument/2006/customXml" ds:itemID="{01CC893E-29E2-4463-B13E-BCA9423652FC}">
  <ds:schemaRefs>
    <ds:schemaRef ds:uri="http://schemas.microsoft.com/office/2006/documentManagement/types"/>
    <ds:schemaRef ds:uri="http://purl.org/dc/elements/1.1/"/>
    <ds:schemaRef ds:uri="http://schemas.microsoft.com/office/2006/metadata/properties"/>
    <ds:schemaRef ds:uri="http://purl.org/dc/terms/"/>
    <ds:schemaRef ds:uri="15348e72-1794-4294-863a-96bad2c96a00"/>
    <ds:schemaRef ds:uri="http://purl.org/dc/dcmitype/"/>
    <ds:schemaRef ds:uri="http://www.w3.org/XML/1998/namespace"/>
    <ds:schemaRef ds:uri="http://schemas.microsoft.com/office/infopath/2007/PartnerControls"/>
    <ds:schemaRef ds:uri="http://schemas.openxmlformats.org/package/2006/metadata/core-properties"/>
    <ds:schemaRef ds:uri="6d286402-ae09-4c65-b36c-d75590a8e332"/>
  </ds:schemaRefs>
</ds:datastoreItem>
</file>

<file path=customXml/itemProps3.xml><?xml version="1.0" encoding="utf-8"?>
<ds:datastoreItem xmlns:ds="http://schemas.openxmlformats.org/officeDocument/2006/customXml" ds:itemID="{03DFA604-F120-476F-9A61-DB837C242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348e72-1794-4294-863a-96bad2c96a00"/>
    <ds:schemaRef ds:uri="6d286402-ae09-4c65-b36c-d75590a8e3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12595</TotalTime>
  <Words>3107</Words>
  <Application>Microsoft Office PowerPoint</Application>
  <PresentationFormat>On-screen Show (4:3)</PresentationFormat>
  <Paragraphs>264</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Open Sans</vt:lpstr>
      <vt:lpstr>Celestial</vt:lpstr>
      <vt:lpstr>Emergency Housing Voucher Program  Prince William County &amp; City of Manassas</vt:lpstr>
      <vt:lpstr>AGENDA </vt:lpstr>
      <vt:lpstr> </vt:lpstr>
      <vt:lpstr>Background </vt:lpstr>
      <vt:lpstr>Background – cont. </vt:lpstr>
      <vt:lpstr>Background – cont. </vt:lpstr>
      <vt:lpstr>Background – cont. </vt:lpstr>
      <vt:lpstr>Background – cont. </vt:lpstr>
      <vt:lpstr>Background – cont. </vt:lpstr>
      <vt:lpstr>Background – cont. </vt:lpstr>
      <vt:lpstr>Category One </vt:lpstr>
      <vt:lpstr>Category One – cont. </vt:lpstr>
      <vt:lpstr>Category One – cont. </vt:lpstr>
      <vt:lpstr>Category Two </vt:lpstr>
      <vt:lpstr>Category Two – cont. </vt:lpstr>
      <vt:lpstr>Category Three </vt:lpstr>
      <vt:lpstr>Category Three – cont.  </vt:lpstr>
      <vt:lpstr>Category Three – cont.  </vt:lpstr>
      <vt:lpstr>Category Three – cont.  </vt:lpstr>
      <vt:lpstr>Category Four  </vt:lpstr>
      <vt:lpstr>PWA CoC Referral Process   </vt:lpstr>
      <vt:lpstr>PWA CoC Referral Process – cont.   </vt:lpstr>
      <vt:lpstr>PWA CoC Referral Process – cont.   </vt:lpstr>
      <vt:lpstr>PWA CoC Referral Process – cont.   </vt:lpstr>
      <vt:lpstr>Supportive Services</vt:lpstr>
      <vt:lpstr>Reviewing the Application  &amp; Supporting Documents </vt:lpstr>
      <vt:lpstr>Review of the Vulnerability Tools </vt:lpstr>
      <vt:lpstr>Important Dates</vt:lpstr>
      <vt:lpstr>Questions &amp; Answers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Wenrich</dc:creator>
  <cp:lastModifiedBy>Gravette, Jeanine M.</cp:lastModifiedBy>
  <cp:revision>295</cp:revision>
  <dcterms:created xsi:type="dcterms:W3CDTF">2017-05-22T19:11:50Z</dcterms:created>
  <dcterms:modified xsi:type="dcterms:W3CDTF">2021-07-29T12:58:07Z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0x0101001BC3043A6A988648AED1C8F0D186666F</vt:lpwstr>
  </property>
</Properties>
</file>